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8" r:id="rId5"/>
    <p:sldMasterId id="2147483716" r:id="rId6"/>
  </p:sldMasterIdLst>
  <p:notesMasterIdLst>
    <p:notesMasterId r:id="rId34"/>
  </p:notesMasterIdLst>
  <p:sldIdLst>
    <p:sldId id="279" r:id="rId7"/>
    <p:sldId id="359" r:id="rId8"/>
    <p:sldId id="360" r:id="rId9"/>
    <p:sldId id="356" r:id="rId10"/>
    <p:sldId id="299" r:id="rId11"/>
    <p:sldId id="300" r:id="rId12"/>
    <p:sldId id="303" r:id="rId13"/>
    <p:sldId id="362" r:id="rId14"/>
    <p:sldId id="308" r:id="rId15"/>
    <p:sldId id="363" r:id="rId16"/>
    <p:sldId id="364" r:id="rId17"/>
    <p:sldId id="321" r:id="rId18"/>
    <p:sldId id="365" r:id="rId19"/>
    <p:sldId id="366" r:id="rId20"/>
    <p:sldId id="275" r:id="rId21"/>
    <p:sldId id="276" r:id="rId22"/>
    <p:sldId id="277" r:id="rId23"/>
    <p:sldId id="307" r:id="rId24"/>
    <p:sldId id="371" r:id="rId25"/>
    <p:sldId id="367" r:id="rId26"/>
    <p:sldId id="368" r:id="rId27"/>
    <p:sldId id="369" r:id="rId28"/>
    <p:sldId id="370" r:id="rId29"/>
    <p:sldId id="315" r:id="rId30"/>
    <p:sldId id="352" r:id="rId31"/>
    <p:sldId id="353" r:id="rId32"/>
    <p:sldId id="35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3878" autoAdjust="0"/>
  </p:normalViewPr>
  <p:slideViewPr>
    <p:cSldViewPr snapToGrid="0">
      <p:cViewPr varScale="1">
        <p:scale>
          <a:sx n="66" d="100"/>
          <a:sy n="66" d="100"/>
        </p:scale>
        <p:origin x="2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A7B6-0950-404B-8092-5CD18D704E9E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240F3-AE98-4427-805F-14B46575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3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25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387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520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80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17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71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92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737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25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185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71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98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0F3-AE98-4427-805F-14B46575C3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10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0F3-AE98-4427-805F-14B46575C3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72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20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0F3-AE98-4427-805F-14B46575C3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409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8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0F3-AE98-4427-805F-14B46575C3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64254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Relationship Id="rId4" Type="http://schemas.openxmlformats.org/officeDocument/2006/relationships/image" Target="../media/image6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emf"/><Relationship Id="rId4" Type="http://schemas.openxmlformats.org/officeDocument/2006/relationships/image" Target="../media/image6.pn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-4849216" y="-315416"/>
            <a:ext cx="11736932" cy="753345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9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09020">
            <a:off x="7857778" y="3681197"/>
            <a:ext cx="4598900" cy="3252529"/>
          </a:xfrm>
          <a:prstGeom prst="rect">
            <a:avLst/>
          </a:prstGeom>
        </p:spPr>
      </p:pic>
      <p:sp>
        <p:nvSpPr>
          <p:cNvPr id="10" name="TextBox 13"/>
          <p:cNvSpPr txBox="1"/>
          <p:nvPr userDrawn="1"/>
        </p:nvSpPr>
        <p:spPr>
          <a:xfrm>
            <a:off x="9052127" y="5693450"/>
            <a:ext cx="3020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Power beyond s</a:t>
            </a:r>
            <a:r>
              <a:rPr kumimoji="0" lang="en-US" altLang="zh-CN" sz="1000" b="0" i="0" u="none" strike="noStrike" kern="1200" cap="none" spc="300" normalizeH="0" baseline="0" noProof="0">
                <a:ln>
                  <a:noFill/>
                </a:ln>
                <a:solidFill>
                  <a:srgbClr val="2193D1"/>
                </a:solidFill>
                <a:effectLst/>
                <a:uLnTx/>
                <a:uFillTx/>
                <a:latin typeface="Soho Gothic Pro Light"/>
                <a:cs typeface="+mn-cs"/>
              </a:rPr>
              <a:t>o</a:t>
            </a:r>
            <a:r>
              <a:rPr kumimoji="0" lang="en-US" altLang="zh-CN" sz="1000" b="0" i="0" u="none" strike="noStrike" kern="1200" cap="none" spc="30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lar</a:t>
            </a:r>
            <a:endParaRPr kumimoji="0" lang="zh-CN" altLang="en-US" sz="1000" b="0" i="0" u="none" strike="noStrike" kern="1200" cap="none" spc="30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55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2562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25620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6" name="图片占位符 4"/>
          <p:cNvSpPr>
            <a:spLocks noGrp="1"/>
          </p:cNvSpPr>
          <p:nvPr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564062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4564062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6" name="图片占位符 4"/>
          <p:cNvSpPr>
            <a:spLocks noGrp="1"/>
          </p:cNvSpPr>
          <p:nvPr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34933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349330" y="4957800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06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476265" y="31671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476265" y="25709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476265" y="37634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476265" y="43597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476265" y="49560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7204055" y="27164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4" name="Oval 61"/>
          <p:cNvSpPr>
            <a:spLocks noChangeArrowheads="1"/>
          </p:cNvSpPr>
          <p:nvPr userDrawn="1"/>
        </p:nvSpPr>
        <p:spPr bwMode="auto">
          <a:xfrm>
            <a:off x="7204055" y="39152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47"/>
          <p:cNvSpPr/>
          <p:nvPr userDrawn="1"/>
        </p:nvSpPr>
        <p:spPr>
          <a:xfrm>
            <a:off x="7204055" y="33107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7204055" y="45053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7" name="Oval 10"/>
          <p:cNvSpPr/>
          <p:nvPr userDrawn="1"/>
        </p:nvSpPr>
        <p:spPr>
          <a:xfrm>
            <a:off x="7204055" y="51016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 userDrawn="1"/>
        </p:nvSpPr>
        <p:spPr>
          <a:xfrm>
            <a:off x="6583681" y="1635510"/>
            <a:ext cx="4660766" cy="4773141"/>
          </a:xfrm>
          <a:prstGeom prst="roundRect">
            <a:avLst>
              <a:gd name="adj" fmla="val 6638"/>
            </a:avLst>
          </a:prstGeom>
          <a:noFill/>
          <a:ln w="12700" cap="flat" cmpd="sng" algn="ctr">
            <a:solidFill>
              <a:srgbClr val="0086D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0" name="矩形: 圆角 6">
            <a:extLst>
              <a:ext uri="{FF2B5EF4-FFF2-40B4-BE49-F238E27FC236}">
                <a16:creationId xmlns:a16="http://schemas.microsoft.com/office/drawing/2014/main" id="{18767D5A-5DC0-4FF8-9176-56CADD0F20C6}"/>
              </a:ext>
            </a:extLst>
          </p:cNvPr>
          <p:cNvSpPr/>
          <p:nvPr/>
        </p:nvSpPr>
        <p:spPr>
          <a:xfrm>
            <a:off x="7402121" y="1395826"/>
            <a:ext cx="3244697" cy="520774"/>
          </a:xfrm>
          <a:prstGeom prst="roundRect">
            <a:avLst>
              <a:gd name="adj" fmla="val 50000"/>
            </a:avLst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569398" y="1456641"/>
            <a:ext cx="3004568" cy="3991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0789920" y="5913120"/>
            <a:ext cx="600226" cy="556745"/>
            <a:chOff x="7382798" y="5759681"/>
            <a:chExt cx="600226" cy="556745"/>
          </a:xfrm>
        </p:grpSpPr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382798" y="5759681"/>
              <a:ext cx="600226" cy="55674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38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39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0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1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2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3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675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9" name="Freeform 7"/>
          <p:cNvSpPr>
            <a:spLocks/>
          </p:cNvSpPr>
          <p:nvPr userDrawn="1"/>
        </p:nvSpPr>
        <p:spPr bwMode="auto">
          <a:xfrm>
            <a:off x="4987170" y="1403497"/>
            <a:ext cx="2267388" cy="2266015"/>
          </a:xfrm>
          <a:custGeom>
            <a:avLst/>
            <a:gdLst>
              <a:gd name="T0" fmla="*/ 414 w 828"/>
              <a:gd name="T1" fmla="*/ 0 h 827"/>
              <a:gd name="T2" fmla="*/ 0 w 828"/>
              <a:gd name="T3" fmla="*/ 413 h 827"/>
              <a:gd name="T4" fmla="*/ 412 w 828"/>
              <a:gd name="T5" fmla="*/ 827 h 827"/>
              <a:gd name="T6" fmla="*/ 414 w 828"/>
              <a:gd name="T7" fmla="*/ 827 h 827"/>
              <a:gd name="T8" fmla="*/ 416 w 828"/>
              <a:gd name="T9" fmla="*/ 827 h 827"/>
              <a:gd name="T10" fmla="*/ 464 w 828"/>
              <a:gd name="T11" fmla="*/ 824 h 827"/>
              <a:gd name="T12" fmla="*/ 825 w 828"/>
              <a:gd name="T13" fmla="*/ 462 h 827"/>
              <a:gd name="T14" fmla="*/ 828 w 828"/>
              <a:gd name="T15" fmla="*/ 413 h 827"/>
              <a:gd name="T16" fmla="*/ 828 w 828"/>
              <a:gd name="T17" fmla="*/ 413 h 827"/>
              <a:gd name="T18" fmla="*/ 414 w 828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8" h="827">
                <a:moveTo>
                  <a:pt x="414" y="0"/>
                </a:moveTo>
                <a:cubicBezTo>
                  <a:pt x="186" y="0"/>
                  <a:pt x="0" y="185"/>
                  <a:pt x="0" y="413"/>
                </a:cubicBezTo>
                <a:cubicBezTo>
                  <a:pt x="218" y="436"/>
                  <a:pt x="391" y="609"/>
                  <a:pt x="412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415" y="827"/>
                  <a:pt x="415" y="827"/>
                  <a:pt x="416" y="827"/>
                </a:cubicBezTo>
                <a:cubicBezTo>
                  <a:pt x="432" y="827"/>
                  <a:pt x="449" y="826"/>
                  <a:pt x="464" y="824"/>
                </a:cubicBezTo>
                <a:cubicBezTo>
                  <a:pt x="653" y="801"/>
                  <a:pt x="803" y="651"/>
                  <a:pt x="825" y="462"/>
                </a:cubicBezTo>
                <a:cubicBezTo>
                  <a:pt x="827" y="446"/>
                  <a:pt x="828" y="430"/>
                  <a:pt x="828" y="413"/>
                </a:cubicBezTo>
                <a:cubicBezTo>
                  <a:pt x="828" y="413"/>
                  <a:pt x="828" y="413"/>
                  <a:pt x="828" y="413"/>
                </a:cubicBezTo>
                <a:cubicBezTo>
                  <a:pt x="828" y="185"/>
                  <a:pt x="642" y="0"/>
                  <a:pt x="414" y="0"/>
                </a:cubicBezTo>
                <a:close/>
              </a:path>
            </a:pathLst>
          </a:custGeom>
          <a:solidFill>
            <a:srgbClr val="5ECCF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1" name="Freeform 8"/>
          <p:cNvSpPr>
            <a:spLocks/>
          </p:cNvSpPr>
          <p:nvPr userDrawn="1"/>
        </p:nvSpPr>
        <p:spPr bwMode="auto">
          <a:xfrm>
            <a:off x="3852790" y="2526903"/>
            <a:ext cx="2267388" cy="2268758"/>
          </a:xfrm>
          <a:custGeom>
            <a:avLst/>
            <a:gdLst>
              <a:gd name="T0" fmla="*/ 825 w 828"/>
              <a:gd name="T1" fmla="*/ 366 h 828"/>
              <a:gd name="T2" fmla="*/ 465 w 828"/>
              <a:gd name="T3" fmla="*/ 3 h 828"/>
              <a:gd name="T4" fmla="*/ 416 w 828"/>
              <a:gd name="T5" fmla="*/ 0 h 828"/>
              <a:gd name="T6" fmla="*/ 414 w 828"/>
              <a:gd name="T7" fmla="*/ 0 h 828"/>
              <a:gd name="T8" fmla="*/ 0 w 828"/>
              <a:gd name="T9" fmla="*/ 414 h 828"/>
              <a:gd name="T10" fmla="*/ 414 w 828"/>
              <a:gd name="T11" fmla="*/ 828 h 828"/>
              <a:gd name="T12" fmla="*/ 417 w 828"/>
              <a:gd name="T13" fmla="*/ 828 h 828"/>
              <a:gd name="T14" fmla="*/ 828 w 828"/>
              <a:gd name="T15" fmla="*/ 416 h 828"/>
              <a:gd name="T16" fmla="*/ 828 w 828"/>
              <a:gd name="T17" fmla="*/ 414 h 828"/>
              <a:gd name="T18" fmla="*/ 828 w 828"/>
              <a:gd name="T19" fmla="*/ 414 h 828"/>
              <a:gd name="T20" fmla="*/ 825 w 828"/>
              <a:gd name="T21" fmla="*/ 366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8" h="828">
                <a:moveTo>
                  <a:pt x="825" y="366"/>
                </a:moveTo>
                <a:cubicBezTo>
                  <a:pt x="803" y="177"/>
                  <a:pt x="653" y="26"/>
                  <a:pt x="465" y="3"/>
                </a:cubicBezTo>
                <a:cubicBezTo>
                  <a:pt x="449" y="1"/>
                  <a:pt x="433" y="0"/>
                  <a:pt x="416" y="0"/>
                </a:cubicBezTo>
                <a:cubicBezTo>
                  <a:pt x="416" y="0"/>
                  <a:pt x="415" y="0"/>
                  <a:pt x="414" y="0"/>
                </a:cubicBezTo>
                <a:cubicBezTo>
                  <a:pt x="186" y="0"/>
                  <a:pt x="0" y="186"/>
                  <a:pt x="0" y="414"/>
                </a:cubicBezTo>
                <a:cubicBezTo>
                  <a:pt x="0" y="642"/>
                  <a:pt x="186" y="828"/>
                  <a:pt x="414" y="828"/>
                </a:cubicBezTo>
                <a:cubicBezTo>
                  <a:pt x="415" y="828"/>
                  <a:pt x="416" y="828"/>
                  <a:pt x="417" y="828"/>
                </a:cubicBezTo>
                <a:cubicBezTo>
                  <a:pt x="439" y="611"/>
                  <a:pt x="611" y="438"/>
                  <a:pt x="828" y="416"/>
                </a:cubicBezTo>
                <a:cubicBezTo>
                  <a:pt x="828" y="415"/>
                  <a:pt x="828" y="415"/>
                  <a:pt x="828" y="414"/>
                </a:cubicBezTo>
                <a:cubicBezTo>
                  <a:pt x="828" y="414"/>
                  <a:pt x="828" y="414"/>
                  <a:pt x="828" y="414"/>
                </a:cubicBezTo>
                <a:cubicBezTo>
                  <a:pt x="828" y="398"/>
                  <a:pt x="827" y="381"/>
                  <a:pt x="825" y="366"/>
                </a:cubicBezTo>
                <a:close/>
              </a:path>
            </a:pathLst>
          </a:custGeom>
          <a:solidFill>
            <a:srgbClr val="0086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8" name="Freeform 9"/>
          <p:cNvSpPr>
            <a:spLocks/>
          </p:cNvSpPr>
          <p:nvPr userDrawn="1"/>
        </p:nvSpPr>
        <p:spPr bwMode="auto">
          <a:xfrm>
            <a:off x="6120178" y="2535133"/>
            <a:ext cx="2264644" cy="2266015"/>
          </a:xfrm>
          <a:custGeom>
            <a:avLst/>
            <a:gdLst>
              <a:gd name="T0" fmla="*/ 414 w 827"/>
              <a:gd name="T1" fmla="*/ 0 h 827"/>
              <a:gd name="T2" fmla="*/ 412 w 827"/>
              <a:gd name="T3" fmla="*/ 0 h 827"/>
              <a:gd name="T4" fmla="*/ 0 w 827"/>
              <a:gd name="T5" fmla="*/ 413 h 827"/>
              <a:gd name="T6" fmla="*/ 0 w 827"/>
              <a:gd name="T7" fmla="*/ 416 h 827"/>
              <a:gd name="T8" fmla="*/ 3 w 827"/>
              <a:gd name="T9" fmla="*/ 464 h 827"/>
              <a:gd name="T10" fmla="*/ 363 w 827"/>
              <a:gd name="T11" fmla="*/ 824 h 827"/>
              <a:gd name="T12" fmla="*/ 411 w 827"/>
              <a:gd name="T13" fmla="*/ 827 h 827"/>
              <a:gd name="T14" fmla="*/ 414 w 827"/>
              <a:gd name="T15" fmla="*/ 827 h 827"/>
              <a:gd name="T16" fmla="*/ 827 w 827"/>
              <a:gd name="T17" fmla="*/ 413 h 827"/>
              <a:gd name="T18" fmla="*/ 414 w 827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827">
                <a:moveTo>
                  <a:pt x="414" y="0"/>
                </a:moveTo>
                <a:cubicBezTo>
                  <a:pt x="413" y="0"/>
                  <a:pt x="412" y="0"/>
                  <a:pt x="412" y="0"/>
                </a:cubicBezTo>
                <a:cubicBezTo>
                  <a:pt x="390" y="218"/>
                  <a:pt x="218" y="391"/>
                  <a:pt x="0" y="413"/>
                </a:cubicBezTo>
                <a:cubicBezTo>
                  <a:pt x="0" y="414"/>
                  <a:pt x="0" y="415"/>
                  <a:pt x="0" y="416"/>
                </a:cubicBezTo>
                <a:cubicBezTo>
                  <a:pt x="0" y="432"/>
                  <a:pt x="1" y="448"/>
                  <a:pt x="3" y="464"/>
                </a:cubicBezTo>
                <a:cubicBezTo>
                  <a:pt x="26" y="652"/>
                  <a:pt x="175" y="801"/>
                  <a:pt x="363" y="824"/>
                </a:cubicBezTo>
                <a:cubicBezTo>
                  <a:pt x="379" y="826"/>
                  <a:pt x="395" y="827"/>
                  <a:pt x="411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642" y="827"/>
                  <a:pt x="827" y="641"/>
                  <a:pt x="827" y="413"/>
                </a:cubicBezTo>
                <a:cubicBezTo>
                  <a:pt x="827" y="185"/>
                  <a:pt x="642" y="0"/>
                  <a:pt x="4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9" name="Freeform 10"/>
          <p:cNvSpPr>
            <a:spLocks/>
          </p:cNvSpPr>
          <p:nvPr userDrawn="1"/>
        </p:nvSpPr>
        <p:spPr bwMode="auto">
          <a:xfrm>
            <a:off x="4981683" y="3666769"/>
            <a:ext cx="2264644" cy="2268758"/>
          </a:xfrm>
          <a:custGeom>
            <a:avLst/>
            <a:gdLst>
              <a:gd name="T0" fmla="*/ 827 w 827"/>
              <a:gd name="T1" fmla="*/ 412 h 828"/>
              <a:gd name="T2" fmla="*/ 416 w 827"/>
              <a:gd name="T3" fmla="*/ 0 h 828"/>
              <a:gd name="T4" fmla="*/ 413 w 827"/>
              <a:gd name="T5" fmla="*/ 0 h 828"/>
              <a:gd name="T6" fmla="*/ 411 w 827"/>
              <a:gd name="T7" fmla="*/ 0 h 828"/>
              <a:gd name="T8" fmla="*/ 363 w 827"/>
              <a:gd name="T9" fmla="*/ 3 h 828"/>
              <a:gd name="T10" fmla="*/ 3 w 827"/>
              <a:gd name="T11" fmla="*/ 363 h 828"/>
              <a:gd name="T12" fmla="*/ 0 w 827"/>
              <a:gd name="T13" fmla="*/ 412 h 828"/>
              <a:gd name="T14" fmla="*/ 0 w 827"/>
              <a:gd name="T15" fmla="*/ 414 h 828"/>
              <a:gd name="T16" fmla="*/ 413 w 827"/>
              <a:gd name="T17" fmla="*/ 828 h 828"/>
              <a:gd name="T18" fmla="*/ 827 w 827"/>
              <a:gd name="T19" fmla="*/ 414 h 828"/>
              <a:gd name="T20" fmla="*/ 827 w 827"/>
              <a:gd name="T21" fmla="*/ 412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7" h="828">
                <a:moveTo>
                  <a:pt x="827" y="412"/>
                </a:moveTo>
                <a:cubicBezTo>
                  <a:pt x="610" y="389"/>
                  <a:pt x="438" y="217"/>
                  <a:pt x="416" y="0"/>
                </a:cubicBezTo>
                <a:cubicBezTo>
                  <a:pt x="415" y="0"/>
                  <a:pt x="414" y="0"/>
                  <a:pt x="413" y="0"/>
                </a:cubicBezTo>
                <a:cubicBezTo>
                  <a:pt x="413" y="0"/>
                  <a:pt x="412" y="0"/>
                  <a:pt x="411" y="0"/>
                </a:cubicBezTo>
                <a:cubicBezTo>
                  <a:pt x="395" y="0"/>
                  <a:pt x="379" y="1"/>
                  <a:pt x="363" y="3"/>
                </a:cubicBezTo>
                <a:cubicBezTo>
                  <a:pt x="175" y="26"/>
                  <a:pt x="26" y="176"/>
                  <a:pt x="3" y="363"/>
                </a:cubicBezTo>
                <a:cubicBezTo>
                  <a:pt x="1" y="379"/>
                  <a:pt x="0" y="395"/>
                  <a:pt x="0" y="412"/>
                </a:cubicBezTo>
                <a:cubicBezTo>
                  <a:pt x="0" y="412"/>
                  <a:pt x="0" y="413"/>
                  <a:pt x="0" y="414"/>
                </a:cubicBezTo>
                <a:cubicBezTo>
                  <a:pt x="0" y="642"/>
                  <a:pt x="185" y="828"/>
                  <a:pt x="413" y="828"/>
                </a:cubicBezTo>
                <a:cubicBezTo>
                  <a:pt x="642" y="828"/>
                  <a:pt x="827" y="642"/>
                  <a:pt x="827" y="414"/>
                </a:cubicBezTo>
                <a:cubicBezTo>
                  <a:pt x="827" y="413"/>
                  <a:pt x="827" y="412"/>
                  <a:pt x="827" y="412"/>
                </a:cubicBezTo>
                <a:close/>
              </a:path>
            </a:pathLst>
          </a:custGeom>
          <a:solidFill>
            <a:srgbClr val="9CC7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11847" y="1414268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11847" y="1796628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146982" y="1400754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146982" y="1783114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146982" y="481466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92D050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146982" y="519702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91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7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7"/>
          <p:cNvSpPr/>
          <p:nvPr userDrawn="1"/>
        </p:nvSpPr>
        <p:spPr>
          <a:xfrm>
            <a:off x="1912936" y="3937201"/>
            <a:ext cx="9236468" cy="2022274"/>
          </a:xfrm>
          <a:prstGeom prst="roundRect">
            <a:avLst>
              <a:gd name="adj" fmla="val 50000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63913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63913" y="2089180"/>
            <a:ext cx="5378424" cy="1782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691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95730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95730" y="2123470"/>
            <a:ext cx="5378424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9573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9573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4695730" y="4524677"/>
            <a:ext cx="2990165" cy="2724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469573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785422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785422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27"/>
          </p:nvPr>
        </p:nvSpPr>
        <p:spPr>
          <a:xfrm>
            <a:off x="7854220" y="4545480"/>
            <a:ext cx="2990165" cy="251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28"/>
          </p:nvPr>
        </p:nvSpPr>
        <p:spPr>
          <a:xfrm>
            <a:off x="785422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22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3177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27221" y="4822139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27222" y="5314242"/>
            <a:ext cx="3240942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378374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58410" y="4833996"/>
            <a:ext cx="2990165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58411" y="5326099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024543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8416974" y="4840158"/>
            <a:ext cx="285681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8416974" y="5332261"/>
            <a:ext cx="2856816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90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617391" y="1364804"/>
            <a:ext cx="10745176" cy="1561224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331844" y="1540565"/>
            <a:ext cx="9362660" cy="10634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325861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325861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2491028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4651592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4651592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cxnSp>
        <p:nvCxnSpPr>
          <p:cNvPr id="33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5863979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7977324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7977324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cxnSp>
        <p:nvCxnSpPr>
          <p:cNvPr id="36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9142491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75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733878"/>
            <a:ext cx="6266330" cy="23674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266329" y="1733878"/>
            <a:ext cx="5925671" cy="236747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715889" y="2094068"/>
            <a:ext cx="5184758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715888" y="2473370"/>
            <a:ext cx="5184759" cy="13859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1081570" y="4468648"/>
            <a:ext cx="9823995" cy="13859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4478215"/>
            <a:ext cx="3530600" cy="3599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4877058"/>
            <a:ext cx="10515600" cy="12608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cxnSp>
        <p:nvCxnSpPr>
          <p:cNvPr id="15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708658" y="4478215"/>
            <a:ext cx="0" cy="334387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456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389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247114" y="3682297"/>
            <a:ext cx="3289462" cy="2395068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76563" y="1312143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83755" y="1312143"/>
            <a:ext cx="3144841" cy="237047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928596" y="1336418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435788" y="1338400"/>
            <a:ext cx="3144841" cy="2344215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21404" y="3686945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5928596" y="3682616"/>
            <a:ext cx="3144841" cy="23947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9073437" y="3682616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2928443" y="1389721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2928443" y="1881824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9"/>
          </p:nvPr>
        </p:nvSpPr>
        <p:spPr>
          <a:xfrm>
            <a:off x="436725" y="377258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30"/>
          </p:nvPr>
        </p:nvSpPr>
        <p:spPr>
          <a:xfrm>
            <a:off x="436725" y="426468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31"/>
          </p:nvPr>
        </p:nvSpPr>
        <p:spPr>
          <a:xfrm>
            <a:off x="8610600" y="143213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32"/>
          </p:nvPr>
        </p:nvSpPr>
        <p:spPr>
          <a:xfrm>
            <a:off x="8610600" y="192423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33"/>
          </p:nvPr>
        </p:nvSpPr>
        <p:spPr>
          <a:xfrm>
            <a:off x="6118108" y="3815480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/>
          </p:nvPr>
        </p:nvSpPr>
        <p:spPr>
          <a:xfrm>
            <a:off x="6118108" y="4307583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23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2575592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954894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3785519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4164821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301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1435459"/>
            <a:ext cx="4153711" cy="55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0708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294593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337824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076544" y="418751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076544" y="461982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2752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1802281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2181583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838200" y="3012208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38200" y="3391510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838200" y="4218440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38200" y="45977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9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6746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6245" y="3081393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356225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153400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875954" y="2504345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240803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687958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7524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513458" y="2311193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785668" y="33576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785668" y="27614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785668" y="39539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785668" y="45502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785668" y="51465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8" name="Oval 61"/>
          <p:cNvSpPr>
            <a:spLocks noChangeArrowheads="1"/>
          </p:cNvSpPr>
          <p:nvPr userDrawn="1"/>
        </p:nvSpPr>
        <p:spPr bwMode="auto">
          <a:xfrm>
            <a:off x="7513458" y="29069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9" name="Oval 61"/>
          <p:cNvSpPr>
            <a:spLocks noChangeArrowheads="1"/>
          </p:cNvSpPr>
          <p:nvPr userDrawn="1"/>
        </p:nvSpPr>
        <p:spPr bwMode="auto">
          <a:xfrm>
            <a:off x="7513458" y="41057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0" name="Oval 47"/>
          <p:cNvSpPr/>
          <p:nvPr userDrawn="1"/>
        </p:nvSpPr>
        <p:spPr>
          <a:xfrm>
            <a:off x="7513458" y="35012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1" name="Oval 10"/>
          <p:cNvSpPr/>
          <p:nvPr userDrawn="1"/>
        </p:nvSpPr>
        <p:spPr>
          <a:xfrm>
            <a:off x="7513458" y="46958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2" name="Oval 10"/>
          <p:cNvSpPr/>
          <p:nvPr userDrawn="1"/>
        </p:nvSpPr>
        <p:spPr>
          <a:xfrm>
            <a:off x="7513458" y="52921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1911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023100" y="1660527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23100" y="2083982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7023100" y="2744491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023100" y="3167946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7023100" y="3894138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7023100" y="4317593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7023100" y="5032122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7023100" y="5455577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0205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pic>
        <p:nvPicPr>
          <p:cNvPr id="16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-217604" y="-1139159"/>
            <a:ext cx="12918262" cy="91363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818"/>
          <a:stretch/>
        </p:blipFill>
        <p:spPr>
          <a:xfrm>
            <a:off x="5169364" y="3622909"/>
            <a:ext cx="2426660" cy="6735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99" y="4509120"/>
            <a:ext cx="863189" cy="863189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722389"/>
            <a:ext cx="4893869" cy="9005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baseline="0">
                <a:ln w="34925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/>
              <a:t>THANK YOU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5752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1396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-3645317" y="-2842902"/>
            <a:ext cx="16857718" cy="11922461"/>
          </a:xfrm>
          <a:prstGeom prst="rect">
            <a:avLst/>
          </a:prstGeom>
        </p:spPr>
      </p:pic>
      <p:sp>
        <p:nvSpPr>
          <p:cNvPr id="4" name="Oval 8"/>
          <p:cNvSpPr/>
          <p:nvPr userDrawn="1"/>
        </p:nvSpPr>
        <p:spPr>
          <a:xfrm>
            <a:off x="8949075" y="1916832"/>
            <a:ext cx="3046196" cy="30461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953873" y="1166287"/>
            <a:ext cx="4547003" cy="4547286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1947465" y="1772816"/>
            <a:ext cx="367278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947465" y="2636912"/>
            <a:ext cx="3672780" cy="288032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>
                <a:latin typeface="+mj-lt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570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-3645317" y="-2842902"/>
            <a:ext cx="16857718" cy="11922461"/>
          </a:xfrm>
          <a:prstGeom prst="rect">
            <a:avLst/>
          </a:prstGeom>
        </p:spPr>
      </p:pic>
      <p:sp>
        <p:nvSpPr>
          <p:cNvPr id="4" name="Oval 8"/>
          <p:cNvSpPr/>
          <p:nvPr userDrawn="1"/>
        </p:nvSpPr>
        <p:spPr>
          <a:xfrm>
            <a:off x="8949075" y="1916832"/>
            <a:ext cx="3046196" cy="30461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953873" y="1166287"/>
            <a:ext cx="4547003" cy="4547286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1947465" y="1772816"/>
            <a:ext cx="367278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947465" y="2636912"/>
            <a:ext cx="3672780" cy="288032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>
                <a:latin typeface="+mj-lt"/>
              </a:defRPr>
            </a:lvl1pPr>
          </a:lstStyle>
          <a:p>
            <a:pPr lvl="0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6951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3910044" y="-103890"/>
            <a:ext cx="10123357" cy="7159648"/>
          </a:xfrm>
          <a:prstGeom prst="rect">
            <a:avLst/>
          </a:prstGeom>
        </p:spPr>
      </p:pic>
      <p:sp>
        <p:nvSpPr>
          <p:cNvPr id="10" name="Oval 8"/>
          <p:cNvSpPr/>
          <p:nvPr userDrawn="1"/>
        </p:nvSpPr>
        <p:spPr>
          <a:xfrm>
            <a:off x="3692088" y="1412776"/>
            <a:ext cx="4126316" cy="412631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12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23392" y="1506644"/>
            <a:ext cx="4125600" cy="4125600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4817150" y="2276872"/>
            <a:ext cx="919973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17150" y="3418063"/>
            <a:ext cx="5718317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363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2081489" y="-1102647"/>
            <a:ext cx="12918262" cy="91363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79978" y="2083366"/>
            <a:ext cx="8693734" cy="486391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825456" y="193183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234918" y="3074337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234918" y="247804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234918" y="367062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234918" y="426691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34918" y="4863209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Oval 61"/>
          <p:cNvSpPr>
            <a:spLocks noChangeArrowheads="1"/>
          </p:cNvSpPr>
          <p:nvPr userDrawn="1"/>
        </p:nvSpPr>
        <p:spPr bwMode="auto">
          <a:xfrm>
            <a:off x="6962708" y="2623617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6962708" y="3822384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4" name="Oval 47"/>
          <p:cNvSpPr/>
          <p:nvPr userDrawn="1"/>
        </p:nvSpPr>
        <p:spPr>
          <a:xfrm>
            <a:off x="6962708" y="3217868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10"/>
          <p:cNvSpPr/>
          <p:nvPr userDrawn="1"/>
        </p:nvSpPr>
        <p:spPr>
          <a:xfrm>
            <a:off x="6962708" y="4412489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6962708" y="5008780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9"/>
          </p:nvPr>
        </p:nvSpPr>
        <p:spPr>
          <a:xfrm>
            <a:off x="977899" y="2276872"/>
            <a:ext cx="5472000" cy="345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83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410512"/>
            <a:ext cx="12192000" cy="269084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cxnSp>
        <p:nvCxnSpPr>
          <p:cNvPr id="28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-3598006" y="296312"/>
            <a:ext cx="0" cy="36000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528869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526511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526511" y="4907682"/>
            <a:ext cx="5331505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5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597639"/>
            <a:ext cx="12192000" cy="326036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75185" y="1686623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75184" y="2065925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264068" y="1458988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3320026" y="1686622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3320025" y="2065924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3108909" y="1458987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164866" y="1651215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6164865" y="2030517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5953749" y="1423580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9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9128115" y="1651214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9128114" y="2030516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8916998" y="1423579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26926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1050780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38200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982105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188130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188130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579347" y="-128733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4854085" y="5792017"/>
            <a:ext cx="671034" cy="589266"/>
            <a:chOff x="7426012" y="5785322"/>
            <a:chExt cx="671034" cy="618488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sp>
        <p:nvSpPr>
          <p:cNvPr id="50" name="矩形 49"/>
          <p:cNvSpPr/>
          <p:nvPr userDrawn="1"/>
        </p:nvSpPr>
        <p:spPr>
          <a:xfrm>
            <a:off x="6353403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2" name="图片占位符 4"/>
          <p:cNvSpPr>
            <a:spLocks noGrp="1"/>
          </p:cNvSpPr>
          <p:nvPr>
            <p:ph type="pic" sz="quarter" idx="16"/>
          </p:nvPr>
        </p:nvSpPr>
        <p:spPr>
          <a:xfrm>
            <a:off x="6140823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5" name="Oval 10"/>
          <p:cNvSpPr/>
          <p:nvPr userDrawn="1"/>
        </p:nvSpPr>
        <p:spPr>
          <a:xfrm rot="10800000">
            <a:off x="6284728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490753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490753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83" name="组合 82"/>
          <p:cNvGrpSpPr/>
          <p:nvPr userDrawn="1"/>
        </p:nvGrpSpPr>
        <p:grpSpPr>
          <a:xfrm>
            <a:off x="10156708" y="5792017"/>
            <a:ext cx="671034" cy="589266"/>
            <a:chOff x="7426012" y="5785322"/>
            <a:chExt cx="671034" cy="618488"/>
          </a:xfrm>
        </p:grpSpPr>
        <p:sp>
          <p:nvSpPr>
            <p:cNvPr id="84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85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6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7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8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9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90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6147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838200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769525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975550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75550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矩形 29"/>
          <p:cNvSpPr/>
          <p:nvPr userDrawn="1"/>
        </p:nvSpPr>
        <p:spPr>
          <a:xfrm>
            <a:off x="4776642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6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Oval 10"/>
          <p:cNvSpPr/>
          <p:nvPr userDrawn="1"/>
        </p:nvSpPr>
        <p:spPr>
          <a:xfrm rot="10800000">
            <a:off x="4707967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8" name="文本占位符 11"/>
          <p:cNvSpPr>
            <a:spLocks noGrp="1"/>
          </p:cNvSpPr>
          <p:nvPr userDrawn="1">
            <p:ph type="body" sz="quarter" idx="17"/>
          </p:nvPr>
        </p:nvSpPr>
        <p:spPr>
          <a:xfrm>
            <a:off x="4913992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11"/>
          <p:cNvSpPr>
            <a:spLocks noGrp="1"/>
          </p:cNvSpPr>
          <p:nvPr userDrawn="1">
            <p:ph type="body" sz="quarter" idx="18"/>
          </p:nvPr>
        </p:nvSpPr>
        <p:spPr>
          <a:xfrm>
            <a:off x="4913992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0" name="矩形 39"/>
          <p:cNvSpPr/>
          <p:nvPr userDrawn="1"/>
        </p:nvSpPr>
        <p:spPr>
          <a:xfrm>
            <a:off x="8510673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2" name="Oval 42">
            <a:extLst>
              <a:ext uri="{FF2B5EF4-FFF2-40B4-BE49-F238E27FC236}">
                <a16:creationId xmlns:a16="http://schemas.microsoft.com/office/drawing/2014/main" id="{06FB75AC-6BD6-4E1F-B0F3-DE1CB4DF61C3}"/>
              </a:ext>
            </a:extLst>
          </p:cNvPr>
          <p:cNvSpPr/>
          <p:nvPr/>
        </p:nvSpPr>
        <p:spPr>
          <a:xfrm>
            <a:off x="11231389" y="5830761"/>
            <a:ext cx="485665" cy="48566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pin heiti" charset="-122"/>
              <a:ea typeface="inpin heiti" charset="-122"/>
              <a:cs typeface="+mn-cs"/>
            </a:endParaRPr>
          </a:p>
        </p:txBody>
      </p:sp>
      <p:sp>
        <p:nvSpPr>
          <p:cNvPr id="46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7" name="Oval 10"/>
          <p:cNvSpPr/>
          <p:nvPr userDrawn="1"/>
        </p:nvSpPr>
        <p:spPr>
          <a:xfrm rot="10800000">
            <a:off x="8441998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8" name="文本占位符 11"/>
          <p:cNvSpPr>
            <a:spLocks noGrp="1"/>
          </p:cNvSpPr>
          <p:nvPr userDrawn="1">
            <p:ph type="body" sz="quarter" idx="20"/>
          </p:nvPr>
        </p:nvSpPr>
        <p:spPr>
          <a:xfrm>
            <a:off x="8648023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 userDrawn="1">
            <p:ph type="body" sz="quarter" idx="21"/>
          </p:nvPr>
        </p:nvSpPr>
        <p:spPr>
          <a:xfrm>
            <a:off x="8648023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7497358" y="583076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3539395" y="5830761"/>
            <a:ext cx="485665" cy="485665"/>
            <a:chOff x="7497358" y="5830761"/>
            <a:chExt cx="485665" cy="485665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11216256" y="5830761"/>
            <a:ext cx="485665" cy="485665"/>
            <a:chOff x="7497358" y="5830761"/>
            <a:chExt cx="485665" cy="485665"/>
          </a:xfrm>
        </p:grpSpPr>
        <p:sp>
          <p:nvSpPr>
            <p:cNvPr id="76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77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8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9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0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1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2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2471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2562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25620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6" name="图片占位符 4"/>
          <p:cNvSpPr>
            <a:spLocks noGrp="1"/>
          </p:cNvSpPr>
          <p:nvPr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564062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4564062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6" name="图片占位符 4"/>
          <p:cNvSpPr>
            <a:spLocks noGrp="1"/>
          </p:cNvSpPr>
          <p:nvPr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34933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349330" y="4957800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8650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476265" y="31671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476265" y="25709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476265" y="37634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476265" y="43597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476265" y="49560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7204055" y="27164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4" name="Oval 61"/>
          <p:cNvSpPr>
            <a:spLocks noChangeArrowheads="1"/>
          </p:cNvSpPr>
          <p:nvPr userDrawn="1"/>
        </p:nvSpPr>
        <p:spPr bwMode="auto">
          <a:xfrm>
            <a:off x="7204055" y="39152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47"/>
          <p:cNvSpPr/>
          <p:nvPr userDrawn="1"/>
        </p:nvSpPr>
        <p:spPr>
          <a:xfrm>
            <a:off x="7204055" y="33107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7204055" y="45053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7" name="Oval 10"/>
          <p:cNvSpPr/>
          <p:nvPr userDrawn="1"/>
        </p:nvSpPr>
        <p:spPr>
          <a:xfrm>
            <a:off x="7204055" y="51016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 userDrawn="1"/>
        </p:nvSpPr>
        <p:spPr>
          <a:xfrm>
            <a:off x="6583681" y="1635510"/>
            <a:ext cx="4660766" cy="4773141"/>
          </a:xfrm>
          <a:prstGeom prst="roundRect">
            <a:avLst>
              <a:gd name="adj" fmla="val 6638"/>
            </a:avLst>
          </a:prstGeom>
          <a:noFill/>
          <a:ln w="12700" cap="flat" cmpd="sng" algn="ctr">
            <a:solidFill>
              <a:srgbClr val="0086D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0" name="矩形: 圆角 6">
            <a:extLst>
              <a:ext uri="{FF2B5EF4-FFF2-40B4-BE49-F238E27FC236}">
                <a16:creationId xmlns:a16="http://schemas.microsoft.com/office/drawing/2014/main" id="{18767D5A-5DC0-4FF8-9176-56CADD0F20C6}"/>
              </a:ext>
            </a:extLst>
          </p:cNvPr>
          <p:cNvSpPr/>
          <p:nvPr/>
        </p:nvSpPr>
        <p:spPr>
          <a:xfrm>
            <a:off x="7402121" y="1395826"/>
            <a:ext cx="3244697" cy="520774"/>
          </a:xfrm>
          <a:prstGeom prst="roundRect">
            <a:avLst>
              <a:gd name="adj" fmla="val 50000"/>
            </a:avLst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569398" y="1456641"/>
            <a:ext cx="3004568" cy="3991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0789920" y="5913120"/>
            <a:ext cx="600226" cy="556745"/>
            <a:chOff x="7382798" y="5759681"/>
            <a:chExt cx="600226" cy="556745"/>
          </a:xfrm>
        </p:grpSpPr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382798" y="5759681"/>
              <a:ext cx="600226" cy="55674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38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39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0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1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2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3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8230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9" name="Freeform 7"/>
          <p:cNvSpPr>
            <a:spLocks/>
          </p:cNvSpPr>
          <p:nvPr userDrawn="1"/>
        </p:nvSpPr>
        <p:spPr bwMode="auto">
          <a:xfrm>
            <a:off x="4987170" y="1403497"/>
            <a:ext cx="2267388" cy="2266015"/>
          </a:xfrm>
          <a:custGeom>
            <a:avLst/>
            <a:gdLst>
              <a:gd name="T0" fmla="*/ 414 w 828"/>
              <a:gd name="T1" fmla="*/ 0 h 827"/>
              <a:gd name="T2" fmla="*/ 0 w 828"/>
              <a:gd name="T3" fmla="*/ 413 h 827"/>
              <a:gd name="T4" fmla="*/ 412 w 828"/>
              <a:gd name="T5" fmla="*/ 827 h 827"/>
              <a:gd name="T6" fmla="*/ 414 w 828"/>
              <a:gd name="T7" fmla="*/ 827 h 827"/>
              <a:gd name="T8" fmla="*/ 416 w 828"/>
              <a:gd name="T9" fmla="*/ 827 h 827"/>
              <a:gd name="T10" fmla="*/ 464 w 828"/>
              <a:gd name="T11" fmla="*/ 824 h 827"/>
              <a:gd name="T12" fmla="*/ 825 w 828"/>
              <a:gd name="T13" fmla="*/ 462 h 827"/>
              <a:gd name="T14" fmla="*/ 828 w 828"/>
              <a:gd name="T15" fmla="*/ 413 h 827"/>
              <a:gd name="T16" fmla="*/ 828 w 828"/>
              <a:gd name="T17" fmla="*/ 413 h 827"/>
              <a:gd name="T18" fmla="*/ 414 w 828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8" h="827">
                <a:moveTo>
                  <a:pt x="414" y="0"/>
                </a:moveTo>
                <a:cubicBezTo>
                  <a:pt x="186" y="0"/>
                  <a:pt x="0" y="185"/>
                  <a:pt x="0" y="413"/>
                </a:cubicBezTo>
                <a:cubicBezTo>
                  <a:pt x="218" y="436"/>
                  <a:pt x="391" y="609"/>
                  <a:pt x="412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415" y="827"/>
                  <a:pt x="415" y="827"/>
                  <a:pt x="416" y="827"/>
                </a:cubicBezTo>
                <a:cubicBezTo>
                  <a:pt x="432" y="827"/>
                  <a:pt x="449" y="826"/>
                  <a:pt x="464" y="824"/>
                </a:cubicBezTo>
                <a:cubicBezTo>
                  <a:pt x="653" y="801"/>
                  <a:pt x="803" y="651"/>
                  <a:pt x="825" y="462"/>
                </a:cubicBezTo>
                <a:cubicBezTo>
                  <a:pt x="827" y="446"/>
                  <a:pt x="828" y="430"/>
                  <a:pt x="828" y="413"/>
                </a:cubicBezTo>
                <a:cubicBezTo>
                  <a:pt x="828" y="413"/>
                  <a:pt x="828" y="413"/>
                  <a:pt x="828" y="413"/>
                </a:cubicBezTo>
                <a:cubicBezTo>
                  <a:pt x="828" y="185"/>
                  <a:pt x="642" y="0"/>
                  <a:pt x="414" y="0"/>
                </a:cubicBezTo>
                <a:close/>
              </a:path>
            </a:pathLst>
          </a:custGeom>
          <a:solidFill>
            <a:srgbClr val="5ECCF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1" name="Freeform 8"/>
          <p:cNvSpPr>
            <a:spLocks/>
          </p:cNvSpPr>
          <p:nvPr userDrawn="1"/>
        </p:nvSpPr>
        <p:spPr bwMode="auto">
          <a:xfrm>
            <a:off x="3852790" y="2526903"/>
            <a:ext cx="2267388" cy="2268758"/>
          </a:xfrm>
          <a:custGeom>
            <a:avLst/>
            <a:gdLst>
              <a:gd name="T0" fmla="*/ 825 w 828"/>
              <a:gd name="T1" fmla="*/ 366 h 828"/>
              <a:gd name="T2" fmla="*/ 465 w 828"/>
              <a:gd name="T3" fmla="*/ 3 h 828"/>
              <a:gd name="T4" fmla="*/ 416 w 828"/>
              <a:gd name="T5" fmla="*/ 0 h 828"/>
              <a:gd name="T6" fmla="*/ 414 w 828"/>
              <a:gd name="T7" fmla="*/ 0 h 828"/>
              <a:gd name="T8" fmla="*/ 0 w 828"/>
              <a:gd name="T9" fmla="*/ 414 h 828"/>
              <a:gd name="T10" fmla="*/ 414 w 828"/>
              <a:gd name="T11" fmla="*/ 828 h 828"/>
              <a:gd name="T12" fmla="*/ 417 w 828"/>
              <a:gd name="T13" fmla="*/ 828 h 828"/>
              <a:gd name="T14" fmla="*/ 828 w 828"/>
              <a:gd name="T15" fmla="*/ 416 h 828"/>
              <a:gd name="T16" fmla="*/ 828 w 828"/>
              <a:gd name="T17" fmla="*/ 414 h 828"/>
              <a:gd name="T18" fmla="*/ 828 w 828"/>
              <a:gd name="T19" fmla="*/ 414 h 828"/>
              <a:gd name="T20" fmla="*/ 825 w 828"/>
              <a:gd name="T21" fmla="*/ 366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8" h="828">
                <a:moveTo>
                  <a:pt x="825" y="366"/>
                </a:moveTo>
                <a:cubicBezTo>
                  <a:pt x="803" y="177"/>
                  <a:pt x="653" y="26"/>
                  <a:pt x="465" y="3"/>
                </a:cubicBezTo>
                <a:cubicBezTo>
                  <a:pt x="449" y="1"/>
                  <a:pt x="433" y="0"/>
                  <a:pt x="416" y="0"/>
                </a:cubicBezTo>
                <a:cubicBezTo>
                  <a:pt x="416" y="0"/>
                  <a:pt x="415" y="0"/>
                  <a:pt x="414" y="0"/>
                </a:cubicBezTo>
                <a:cubicBezTo>
                  <a:pt x="186" y="0"/>
                  <a:pt x="0" y="186"/>
                  <a:pt x="0" y="414"/>
                </a:cubicBezTo>
                <a:cubicBezTo>
                  <a:pt x="0" y="642"/>
                  <a:pt x="186" y="828"/>
                  <a:pt x="414" y="828"/>
                </a:cubicBezTo>
                <a:cubicBezTo>
                  <a:pt x="415" y="828"/>
                  <a:pt x="416" y="828"/>
                  <a:pt x="417" y="828"/>
                </a:cubicBezTo>
                <a:cubicBezTo>
                  <a:pt x="439" y="611"/>
                  <a:pt x="611" y="438"/>
                  <a:pt x="828" y="416"/>
                </a:cubicBezTo>
                <a:cubicBezTo>
                  <a:pt x="828" y="415"/>
                  <a:pt x="828" y="415"/>
                  <a:pt x="828" y="414"/>
                </a:cubicBezTo>
                <a:cubicBezTo>
                  <a:pt x="828" y="414"/>
                  <a:pt x="828" y="414"/>
                  <a:pt x="828" y="414"/>
                </a:cubicBezTo>
                <a:cubicBezTo>
                  <a:pt x="828" y="398"/>
                  <a:pt x="827" y="381"/>
                  <a:pt x="825" y="366"/>
                </a:cubicBezTo>
                <a:close/>
              </a:path>
            </a:pathLst>
          </a:custGeom>
          <a:solidFill>
            <a:srgbClr val="0086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8" name="Freeform 9"/>
          <p:cNvSpPr>
            <a:spLocks/>
          </p:cNvSpPr>
          <p:nvPr userDrawn="1"/>
        </p:nvSpPr>
        <p:spPr bwMode="auto">
          <a:xfrm>
            <a:off x="6120178" y="2535133"/>
            <a:ext cx="2264644" cy="2266015"/>
          </a:xfrm>
          <a:custGeom>
            <a:avLst/>
            <a:gdLst>
              <a:gd name="T0" fmla="*/ 414 w 827"/>
              <a:gd name="T1" fmla="*/ 0 h 827"/>
              <a:gd name="T2" fmla="*/ 412 w 827"/>
              <a:gd name="T3" fmla="*/ 0 h 827"/>
              <a:gd name="T4" fmla="*/ 0 w 827"/>
              <a:gd name="T5" fmla="*/ 413 h 827"/>
              <a:gd name="T6" fmla="*/ 0 w 827"/>
              <a:gd name="T7" fmla="*/ 416 h 827"/>
              <a:gd name="T8" fmla="*/ 3 w 827"/>
              <a:gd name="T9" fmla="*/ 464 h 827"/>
              <a:gd name="T10" fmla="*/ 363 w 827"/>
              <a:gd name="T11" fmla="*/ 824 h 827"/>
              <a:gd name="T12" fmla="*/ 411 w 827"/>
              <a:gd name="T13" fmla="*/ 827 h 827"/>
              <a:gd name="T14" fmla="*/ 414 w 827"/>
              <a:gd name="T15" fmla="*/ 827 h 827"/>
              <a:gd name="T16" fmla="*/ 827 w 827"/>
              <a:gd name="T17" fmla="*/ 413 h 827"/>
              <a:gd name="T18" fmla="*/ 414 w 827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827">
                <a:moveTo>
                  <a:pt x="414" y="0"/>
                </a:moveTo>
                <a:cubicBezTo>
                  <a:pt x="413" y="0"/>
                  <a:pt x="412" y="0"/>
                  <a:pt x="412" y="0"/>
                </a:cubicBezTo>
                <a:cubicBezTo>
                  <a:pt x="390" y="218"/>
                  <a:pt x="218" y="391"/>
                  <a:pt x="0" y="413"/>
                </a:cubicBezTo>
                <a:cubicBezTo>
                  <a:pt x="0" y="414"/>
                  <a:pt x="0" y="415"/>
                  <a:pt x="0" y="416"/>
                </a:cubicBezTo>
                <a:cubicBezTo>
                  <a:pt x="0" y="432"/>
                  <a:pt x="1" y="448"/>
                  <a:pt x="3" y="464"/>
                </a:cubicBezTo>
                <a:cubicBezTo>
                  <a:pt x="26" y="652"/>
                  <a:pt x="175" y="801"/>
                  <a:pt x="363" y="824"/>
                </a:cubicBezTo>
                <a:cubicBezTo>
                  <a:pt x="379" y="826"/>
                  <a:pt x="395" y="827"/>
                  <a:pt x="411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642" y="827"/>
                  <a:pt x="827" y="641"/>
                  <a:pt x="827" y="413"/>
                </a:cubicBezTo>
                <a:cubicBezTo>
                  <a:pt x="827" y="185"/>
                  <a:pt x="642" y="0"/>
                  <a:pt x="4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9" name="Freeform 10"/>
          <p:cNvSpPr>
            <a:spLocks/>
          </p:cNvSpPr>
          <p:nvPr userDrawn="1"/>
        </p:nvSpPr>
        <p:spPr bwMode="auto">
          <a:xfrm>
            <a:off x="4981683" y="3666769"/>
            <a:ext cx="2264644" cy="2268758"/>
          </a:xfrm>
          <a:custGeom>
            <a:avLst/>
            <a:gdLst>
              <a:gd name="T0" fmla="*/ 827 w 827"/>
              <a:gd name="T1" fmla="*/ 412 h 828"/>
              <a:gd name="T2" fmla="*/ 416 w 827"/>
              <a:gd name="T3" fmla="*/ 0 h 828"/>
              <a:gd name="T4" fmla="*/ 413 w 827"/>
              <a:gd name="T5" fmla="*/ 0 h 828"/>
              <a:gd name="T6" fmla="*/ 411 w 827"/>
              <a:gd name="T7" fmla="*/ 0 h 828"/>
              <a:gd name="T8" fmla="*/ 363 w 827"/>
              <a:gd name="T9" fmla="*/ 3 h 828"/>
              <a:gd name="T10" fmla="*/ 3 w 827"/>
              <a:gd name="T11" fmla="*/ 363 h 828"/>
              <a:gd name="T12" fmla="*/ 0 w 827"/>
              <a:gd name="T13" fmla="*/ 412 h 828"/>
              <a:gd name="T14" fmla="*/ 0 w 827"/>
              <a:gd name="T15" fmla="*/ 414 h 828"/>
              <a:gd name="T16" fmla="*/ 413 w 827"/>
              <a:gd name="T17" fmla="*/ 828 h 828"/>
              <a:gd name="T18" fmla="*/ 827 w 827"/>
              <a:gd name="T19" fmla="*/ 414 h 828"/>
              <a:gd name="T20" fmla="*/ 827 w 827"/>
              <a:gd name="T21" fmla="*/ 412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7" h="828">
                <a:moveTo>
                  <a:pt x="827" y="412"/>
                </a:moveTo>
                <a:cubicBezTo>
                  <a:pt x="610" y="389"/>
                  <a:pt x="438" y="217"/>
                  <a:pt x="416" y="0"/>
                </a:cubicBezTo>
                <a:cubicBezTo>
                  <a:pt x="415" y="0"/>
                  <a:pt x="414" y="0"/>
                  <a:pt x="413" y="0"/>
                </a:cubicBezTo>
                <a:cubicBezTo>
                  <a:pt x="413" y="0"/>
                  <a:pt x="412" y="0"/>
                  <a:pt x="411" y="0"/>
                </a:cubicBezTo>
                <a:cubicBezTo>
                  <a:pt x="395" y="0"/>
                  <a:pt x="379" y="1"/>
                  <a:pt x="363" y="3"/>
                </a:cubicBezTo>
                <a:cubicBezTo>
                  <a:pt x="175" y="26"/>
                  <a:pt x="26" y="176"/>
                  <a:pt x="3" y="363"/>
                </a:cubicBezTo>
                <a:cubicBezTo>
                  <a:pt x="1" y="379"/>
                  <a:pt x="0" y="395"/>
                  <a:pt x="0" y="412"/>
                </a:cubicBezTo>
                <a:cubicBezTo>
                  <a:pt x="0" y="412"/>
                  <a:pt x="0" y="413"/>
                  <a:pt x="0" y="414"/>
                </a:cubicBezTo>
                <a:cubicBezTo>
                  <a:pt x="0" y="642"/>
                  <a:pt x="185" y="828"/>
                  <a:pt x="413" y="828"/>
                </a:cubicBezTo>
                <a:cubicBezTo>
                  <a:pt x="642" y="828"/>
                  <a:pt x="827" y="642"/>
                  <a:pt x="827" y="414"/>
                </a:cubicBezTo>
                <a:cubicBezTo>
                  <a:pt x="827" y="413"/>
                  <a:pt x="827" y="412"/>
                  <a:pt x="827" y="412"/>
                </a:cubicBezTo>
                <a:close/>
              </a:path>
            </a:pathLst>
          </a:custGeom>
          <a:solidFill>
            <a:srgbClr val="9CC7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11847" y="1414268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11847" y="1796628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146982" y="1400754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146982" y="1783114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146982" y="481466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92D050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146982" y="519702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2789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34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3910044" y="-103890"/>
            <a:ext cx="10123357" cy="7159648"/>
          </a:xfrm>
          <a:prstGeom prst="rect">
            <a:avLst/>
          </a:prstGeom>
        </p:spPr>
      </p:pic>
      <p:sp>
        <p:nvSpPr>
          <p:cNvPr id="10" name="Oval 8"/>
          <p:cNvSpPr/>
          <p:nvPr userDrawn="1"/>
        </p:nvSpPr>
        <p:spPr>
          <a:xfrm>
            <a:off x="3692088" y="1412776"/>
            <a:ext cx="4126316" cy="412631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12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23392" y="1506644"/>
            <a:ext cx="4125600" cy="4125600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4817150" y="2276872"/>
            <a:ext cx="919973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17150" y="3418063"/>
            <a:ext cx="5718317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5173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7"/>
          <p:cNvSpPr/>
          <p:nvPr userDrawn="1"/>
        </p:nvSpPr>
        <p:spPr>
          <a:xfrm>
            <a:off x="1912936" y="3937201"/>
            <a:ext cx="9236468" cy="2022274"/>
          </a:xfrm>
          <a:prstGeom prst="roundRect">
            <a:avLst>
              <a:gd name="adj" fmla="val 50000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63913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63913" y="2089180"/>
            <a:ext cx="5378424" cy="1782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0787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95730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95730" y="2123470"/>
            <a:ext cx="5378424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9573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9573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4695730" y="4524677"/>
            <a:ext cx="2990165" cy="2724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469573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785422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785422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27"/>
          </p:nvPr>
        </p:nvSpPr>
        <p:spPr>
          <a:xfrm>
            <a:off x="7854220" y="4545480"/>
            <a:ext cx="2990165" cy="251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28"/>
          </p:nvPr>
        </p:nvSpPr>
        <p:spPr>
          <a:xfrm>
            <a:off x="785422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7017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3177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27221" y="4822139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27222" y="5314242"/>
            <a:ext cx="3240942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378374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58410" y="4833996"/>
            <a:ext cx="2990165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58411" y="5326099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024543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8416974" y="4840158"/>
            <a:ext cx="285681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8416974" y="5332261"/>
            <a:ext cx="2856816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9551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617391" y="1364804"/>
            <a:ext cx="10745176" cy="1561224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331844" y="1540565"/>
            <a:ext cx="9362660" cy="10634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325861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325861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2491028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4651592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4651592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3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5863979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7977324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7977324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6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9142491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9905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733878"/>
            <a:ext cx="6266330" cy="23674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266329" y="1733878"/>
            <a:ext cx="5925671" cy="236747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715889" y="2094068"/>
            <a:ext cx="5184758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715888" y="2473370"/>
            <a:ext cx="5184759" cy="13859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1081570" y="4468648"/>
            <a:ext cx="9823995" cy="13859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6257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4478215"/>
            <a:ext cx="3530600" cy="3599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4877058"/>
            <a:ext cx="10515600" cy="12608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5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708658" y="4478215"/>
            <a:ext cx="0" cy="334387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00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1435459"/>
            <a:ext cx="4153711" cy="55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0708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294593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337824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076544" y="418751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076544" y="461982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8252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247114" y="3682297"/>
            <a:ext cx="3289462" cy="2395068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76563" y="1312143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83755" y="1312143"/>
            <a:ext cx="3144841" cy="237047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928596" y="1336418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35788" y="1338400"/>
            <a:ext cx="3144841" cy="2344215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21404" y="3686945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5928596" y="3682616"/>
            <a:ext cx="3144841" cy="23947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9073437" y="3682616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2928443" y="1389721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2928443" y="1881824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9"/>
          </p:nvPr>
        </p:nvSpPr>
        <p:spPr>
          <a:xfrm>
            <a:off x="436725" y="377258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30"/>
          </p:nvPr>
        </p:nvSpPr>
        <p:spPr>
          <a:xfrm>
            <a:off x="436725" y="426468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31"/>
          </p:nvPr>
        </p:nvSpPr>
        <p:spPr>
          <a:xfrm>
            <a:off x="8610600" y="143213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32"/>
          </p:nvPr>
        </p:nvSpPr>
        <p:spPr>
          <a:xfrm>
            <a:off x="8610600" y="192423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33"/>
          </p:nvPr>
        </p:nvSpPr>
        <p:spPr>
          <a:xfrm>
            <a:off x="6118108" y="3815480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/>
          </p:nvPr>
        </p:nvSpPr>
        <p:spPr>
          <a:xfrm>
            <a:off x="6118108" y="4307583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7623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2575592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954894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3785519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4164821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6764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1435459"/>
            <a:ext cx="4153711" cy="55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0708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294593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337824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076544" y="418751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076544" y="461982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574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2081489" y="-1102647"/>
            <a:ext cx="12918262" cy="91363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79978" y="2083366"/>
            <a:ext cx="8693734" cy="486391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825456" y="193183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234918" y="3074337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234918" y="247804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234918" y="367062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234918" y="426691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34918" y="4863209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2" name="Oval 61"/>
          <p:cNvSpPr>
            <a:spLocks noChangeArrowheads="1"/>
          </p:cNvSpPr>
          <p:nvPr userDrawn="1"/>
        </p:nvSpPr>
        <p:spPr bwMode="auto">
          <a:xfrm>
            <a:off x="6962708" y="2623617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6962708" y="3822384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4" name="Oval 47"/>
          <p:cNvSpPr/>
          <p:nvPr userDrawn="1"/>
        </p:nvSpPr>
        <p:spPr>
          <a:xfrm>
            <a:off x="6962708" y="3217868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10"/>
          <p:cNvSpPr/>
          <p:nvPr userDrawn="1"/>
        </p:nvSpPr>
        <p:spPr>
          <a:xfrm>
            <a:off x="6962708" y="4412489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6962708" y="5008780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9"/>
          </p:nvPr>
        </p:nvSpPr>
        <p:spPr>
          <a:xfrm>
            <a:off x="977899" y="2276872"/>
            <a:ext cx="5472000" cy="345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2990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1802281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2181583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838200" y="3012208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38200" y="3391510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838200" y="4218440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38200" y="45977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04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6746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6245" y="3081393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356225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153400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875954" y="2504345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240803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687958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782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513458" y="2311193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785668" y="33576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785668" y="27614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785668" y="39539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785668" y="45502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785668" y="51465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8" name="Oval 61"/>
          <p:cNvSpPr>
            <a:spLocks noChangeArrowheads="1"/>
          </p:cNvSpPr>
          <p:nvPr userDrawn="1"/>
        </p:nvSpPr>
        <p:spPr bwMode="auto">
          <a:xfrm>
            <a:off x="7513458" y="29069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9" name="Oval 61"/>
          <p:cNvSpPr>
            <a:spLocks noChangeArrowheads="1"/>
          </p:cNvSpPr>
          <p:nvPr userDrawn="1"/>
        </p:nvSpPr>
        <p:spPr bwMode="auto">
          <a:xfrm>
            <a:off x="7513458" y="41057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0" name="Oval 47"/>
          <p:cNvSpPr/>
          <p:nvPr userDrawn="1"/>
        </p:nvSpPr>
        <p:spPr>
          <a:xfrm>
            <a:off x="7513458" y="35012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1" name="Oval 10"/>
          <p:cNvSpPr/>
          <p:nvPr userDrawn="1"/>
        </p:nvSpPr>
        <p:spPr>
          <a:xfrm>
            <a:off x="7513458" y="46958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2" name="Oval 10"/>
          <p:cNvSpPr/>
          <p:nvPr userDrawn="1"/>
        </p:nvSpPr>
        <p:spPr>
          <a:xfrm>
            <a:off x="7513458" y="52921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01422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023100" y="1660527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23100" y="2083982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7023100" y="2744491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023100" y="3167946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7023100" y="3894138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7023100" y="4317593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7023100" y="5032122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7023100" y="5455577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2546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pic>
        <p:nvPicPr>
          <p:cNvPr id="16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-217604" y="-1139159"/>
            <a:ext cx="12918262" cy="91363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818"/>
          <a:stretch/>
        </p:blipFill>
        <p:spPr>
          <a:xfrm>
            <a:off x="5169364" y="3622909"/>
            <a:ext cx="2426660" cy="6735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99" y="4509120"/>
            <a:ext cx="863189" cy="863189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722389"/>
            <a:ext cx="4893869" cy="9005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baseline="0">
                <a:ln w="34925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89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4389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2385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298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8880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8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410512"/>
            <a:ext cx="12192000" cy="269084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cxnSp>
        <p:nvCxnSpPr>
          <p:cNvPr id="28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-3598006" y="296312"/>
            <a:ext cx="0" cy="36000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528869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526511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526511" y="4907682"/>
            <a:ext cx="5331505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99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7239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6881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29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908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5712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5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597639"/>
            <a:ext cx="12192000" cy="326036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75185" y="1686623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75184" y="2065925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264068" y="1458988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3320026" y="1686622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3320025" y="2065924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3108909" y="1458987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164866" y="1651215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6164865" y="2030517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5953749" y="1423580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9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9128115" y="1651214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9128114" y="2030516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8916998" y="1423579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178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1050780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38200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982105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188130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188130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579347" y="-128733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4854085" y="5792017"/>
            <a:ext cx="671034" cy="589266"/>
            <a:chOff x="7426012" y="5785322"/>
            <a:chExt cx="671034" cy="618488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sp>
        <p:nvSpPr>
          <p:cNvPr id="50" name="矩形 49"/>
          <p:cNvSpPr/>
          <p:nvPr userDrawn="1"/>
        </p:nvSpPr>
        <p:spPr>
          <a:xfrm>
            <a:off x="6353403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2" name="图片占位符 4"/>
          <p:cNvSpPr>
            <a:spLocks noGrp="1"/>
          </p:cNvSpPr>
          <p:nvPr>
            <p:ph type="pic" sz="quarter" idx="16"/>
          </p:nvPr>
        </p:nvSpPr>
        <p:spPr>
          <a:xfrm>
            <a:off x="6140823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5" name="Oval 10"/>
          <p:cNvSpPr/>
          <p:nvPr userDrawn="1"/>
        </p:nvSpPr>
        <p:spPr>
          <a:xfrm rot="10800000">
            <a:off x="6284728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490753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490753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grpSp>
        <p:nvGrpSpPr>
          <p:cNvPr id="83" name="组合 82"/>
          <p:cNvGrpSpPr/>
          <p:nvPr userDrawn="1"/>
        </p:nvGrpSpPr>
        <p:grpSpPr>
          <a:xfrm>
            <a:off x="10156708" y="5792017"/>
            <a:ext cx="671034" cy="589266"/>
            <a:chOff x="7426012" y="5785322"/>
            <a:chExt cx="671034" cy="618488"/>
          </a:xfrm>
        </p:grpSpPr>
        <p:sp>
          <p:nvSpPr>
            <p:cNvPr id="84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85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6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7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8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9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90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3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838200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769525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975550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75550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4776642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6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Oval 10"/>
          <p:cNvSpPr/>
          <p:nvPr userDrawn="1"/>
        </p:nvSpPr>
        <p:spPr>
          <a:xfrm rot="10800000">
            <a:off x="4707967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8" name="文本占位符 11"/>
          <p:cNvSpPr>
            <a:spLocks noGrp="1"/>
          </p:cNvSpPr>
          <p:nvPr userDrawn="1">
            <p:ph type="body" sz="quarter" idx="17"/>
          </p:nvPr>
        </p:nvSpPr>
        <p:spPr>
          <a:xfrm>
            <a:off x="4913992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9" name="文本占位符 11"/>
          <p:cNvSpPr>
            <a:spLocks noGrp="1"/>
          </p:cNvSpPr>
          <p:nvPr userDrawn="1">
            <p:ph type="body" sz="quarter" idx="18"/>
          </p:nvPr>
        </p:nvSpPr>
        <p:spPr>
          <a:xfrm>
            <a:off x="4913992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8510673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2" name="Oval 42">
            <a:extLst>
              <a:ext uri="{FF2B5EF4-FFF2-40B4-BE49-F238E27FC236}">
                <a16:creationId xmlns:a16="http://schemas.microsoft.com/office/drawing/2014/main" id="{06FB75AC-6BD6-4E1F-B0F3-DE1CB4DF61C3}"/>
              </a:ext>
            </a:extLst>
          </p:cNvPr>
          <p:cNvSpPr/>
          <p:nvPr/>
        </p:nvSpPr>
        <p:spPr>
          <a:xfrm>
            <a:off x="11231389" y="5830761"/>
            <a:ext cx="485665" cy="48566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pin heiti" charset="-122"/>
              <a:ea typeface="inpin heiti" charset="-122"/>
              <a:cs typeface="+mn-cs"/>
            </a:endParaRPr>
          </a:p>
        </p:txBody>
      </p:sp>
      <p:sp>
        <p:nvSpPr>
          <p:cNvPr id="46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7" name="Oval 10"/>
          <p:cNvSpPr/>
          <p:nvPr userDrawn="1"/>
        </p:nvSpPr>
        <p:spPr>
          <a:xfrm rot="10800000">
            <a:off x="8441998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8" name="文本占位符 11"/>
          <p:cNvSpPr>
            <a:spLocks noGrp="1"/>
          </p:cNvSpPr>
          <p:nvPr userDrawn="1">
            <p:ph type="body" sz="quarter" idx="20"/>
          </p:nvPr>
        </p:nvSpPr>
        <p:spPr>
          <a:xfrm>
            <a:off x="8648023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9" name="文本占位符 11"/>
          <p:cNvSpPr>
            <a:spLocks noGrp="1"/>
          </p:cNvSpPr>
          <p:nvPr userDrawn="1">
            <p:ph type="body" sz="quarter" idx="21"/>
          </p:nvPr>
        </p:nvSpPr>
        <p:spPr>
          <a:xfrm>
            <a:off x="8648023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7497358" y="583076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3539395" y="5830761"/>
            <a:ext cx="485665" cy="485665"/>
            <a:chOff x="7497358" y="5830761"/>
            <a:chExt cx="485665" cy="485665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11216256" y="5830761"/>
            <a:ext cx="485665" cy="485665"/>
            <a:chOff x="7497358" y="5830761"/>
            <a:chExt cx="485665" cy="485665"/>
          </a:xfrm>
        </p:grpSpPr>
        <p:sp>
          <p:nvSpPr>
            <p:cNvPr id="76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77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8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9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0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1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2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71214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4.xml"/><Relationship Id="rId28" Type="http://schemas.openxmlformats.org/officeDocument/2006/relationships/theme" Target="../theme/theme2.xml"/><Relationship Id="rId29" Type="http://schemas.openxmlformats.org/officeDocument/2006/relationships/image" Target="../media/image1.e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/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5030"/>
          <a:stretch/>
        </p:blipFill>
        <p:spPr>
          <a:xfrm>
            <a:off x="10905350" y="331999"/>
            <a:ext cx="1062747" cy="2886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 rot="5400000">
            <a:off x="10643312" y="5097581"/>
            <a:ext cx="272651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© 2019 Trina Solar. All rights reserved. </a:t>
            </a:r>
          </a:p>
        </p:txBody>
      </p:sp>
      <p:sp>
        <p:nvSpPr>
          <p:cNvPr id="10" name="Text Box 7"/>
          <p:cNvSpPr txBox="1">
            <a:spLocks noChangeArrowheads="1"/>
          </p:cNvSpPr>
          <p:nvPr userDrawn="1"/>
        </p:nvSpPr>
        <p:spPr bwMode="auto">
          <a:xfrm>
            <a:off x="10295359" y="6673547"/>
            <a:ext cx="1500851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Trina Solar Confidential,  Public</a:t>
            </a:r>
            <a:endParaRPr kumimoji="0" lang="en-US" altLang="zh-CN" sz="500" b="1" i="0" u="none" strike="noStrike" kern="1200" cap="none" spc="0" normalizeH="0" baseline="0" noProof="0">
              <a:ln>
                <a:noFill/>
              </a:ln>
              <a:solidFill>
                <a:srgbClr val="D9D9D6">
                  <a:lumMod val="90000"/>
                </a:srgbClr>
              </a:solidFill>
              <a:effectLst/>
              <a:uLnTx/>
              <a:uFillTx/>
              <a:latin typeface="汉仪旗黑X1-35W"/>
              <a:ea typeface="+mn-ea"/>
              <a:cs typeface="+mn-cs"/>
            </a:endParaRPr>
          </a:p>
        </p:txBody>
      </p:sp>
      <p:sp>
        <p:nvSpPr>
          <p:cNvPr id="12" name="矩形 15"/>
          <p:cNvSpPr/>
          <p:nvPr userDrawn="1"/>
        </p:nvSpPr>
        <p:spPr>
          <a:xfrm rot="1800000">
            <a:off x="46326" y="230204"/>
            <a:ext cx="1667630" cy="895227"/>
          </a:xfrm>
          <a:custGeom>
            <a:avLst/>
            <a:gdLst>
              <a:gd name="connsiteX0" fmla="*/ 0 w 3906895"/>
              <a:gd name="connsiteY0" fmla="*/ 0 h 1727086"/>
              <a:gd name="connsiteX1" fmla="*/ 3906895 w 3906895"/>
              <a:gd name="connsiteY1" fmla="*/ 0 h 1727086"/>
              <a:gd name="connsiteX2" fmla="*/ 3906895 w 3906895"/>
              <a:gd name="connsiteY2" fmla="*/ 1727086 h 1727086"/>
              <a:gd name="connsiteX3" fmla="*/ 0 w 3906895"/>
              <a:gd name="connsiteY3" fmla="*/ 1727086 h 1727086"/>
              <a:gd name="connsiteX4" fmla="*/ 0 w 3906895"/>
              <a:gd name="connsiteY4" fmla="*/ 0 h 1727086"/>
              <a:gd name="connsiteX0" fmla="*/ 0 w 3906895"/>
              <a:gd name="connsiteY0" fmla="*/ 10186 h 1737272"/>
              <a:gd name="connsiteX1" fmla="*/ 1259426 w 3906895"/>
              <a:gd name="connsiteY1" fmla="*/ 0 h 1737272"/>
              <a:gd name="connsiteX2" fmla="*/ 3906895 w 3906895"/>
              <a:gd name="connsiteY2" fmla="*/ 10186 h 1737272"/>
              <a:gd name="connsiteX3" fmla="*/ 3906895 w 3906895"/>
              <a:gd name="connsiteY3" fmla="*/ 1737272 h 1737272"/>
              <a:gd name="connsiteX4" fmla="*/ 0 w 3906895"/>
              <a:gd name="connsiteY4" fmla="*/ 1737272 h 1737272"/>
              <a:gd name="connsiteX5" fmla="*/ 0 w 3906895"/>
              <a:gd name="connsiteY5" fmla="*/ 10186 h 1737272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737272 h 1744666"/>
              <a:gd name="connsiteX6" fmla="*/ 0 w 3906895"/>
              <a:gd name="connsiteY6" fmla="*/ 10186 h 1744666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0186 h 1744666"/>
              <a:gd name="connsiteX0" fmla="*/ 0 w 2707042"/>
              <a:gd name="connsiteY0" fmla="*/ 1744666 h 1744666"/>
              <a:gd name="connsiteX1" fmla="*/ 59573 w 2707042"/>
              <a:gd name="connsiteY1" fmla="*/ 0 h 1744666"/>
              <a:gd name="connsiteX2" fmla="*/ 2707042 w 2707042"/>
              <a:gd name="connsiteY2" fmla="*/ 10186 h 1744666"/>
              <a:gd name="connsiteX3" fmla="*/ 2707042 w 2707042"/>
              <a:gd name="connsiteY3" fmla="*/ 1737272 h 1744666"/>
              <a:gd name="connsiteX4" fmla="*/ 0 w 2707042"/>
              <a:gd name="connsiteY4" fmla="*/ 1744666 h 174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2" h="1744666">
                <a:moveTo>
                  <a:pt x="0" y="1744666"/>
                </a:moveTo>
                <a:lnTo>
                  <a:pt x="59573" y="0"/>
                </a:lnTo>
                <a:lnTo>
                  <a:pt x="2707042" y="10186"/>
                </a:lnTo>
                <a:lnTo>
                  <a:pt x="2707042" y="1737272"/>
                </a:lnTo>
                <a:lnTo>
                  <a:pt x="0" y="1744666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alpha val="20000"/>
                </a:sysClr>
              </a:gs>
              <a:gs pos="100000">
                <a:srgbClr val="F2F2F2">
                  <a:alpha val="0"/>
                </a:srgb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5" name="椭圆 23"/>
          <p:cNvSpPr/>
          <p:nvPr userDrawn="1"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</p:txBody>
      </p:sp>
      <p:sp>
        <p:nvSpPr>
          <p:cNvPr id="17" name="Oval 15"/>
          <p:cNvSpPr>
            <a:spLocks noChangeArrowheads="1"/>
          </p:cNvSpPr>
          <p:nvPr userDrawn="1"/>
        </p:nvSpPr>
        <p:spPr bwMode="auto">
          <a:xfrm>
            <a:off x="11864258" y="6538912"/>
            <a:ext cx="269270" cy="269270"/>
          </a:xfrm>
          <a:prstGeom prst="ellipse">
            <a:avLst/>
          </a:prstGeom>
          <a:gradFill>
            <a:gsLst>
              <a:gs pos="5000">
                <a:srgbClr val="0086D6">
                  <a:alpha val="88000"/>
                </a:srgbClr>
              </a:gs>
              <a:gs pos="100000">
                <a:srgbClr val="0086D6">
                  <a:lumMod val="60000"/>
                  <a:lumOff val="40000"/>
                </a:srgb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821586" y="6493547"/>
            <a:ext cx="360000" cy="360000"/>
          </a:xfrm>
          <a:prstGeom prst="ellipse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048C4E-7BD1-46A5-B2F2-6AD408DAAD4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ho Gothic Pro" panose="020B0503030504020204" pitchFamily="34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ho Gothic Pro" panose="020B0503030504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630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/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5030"/>
          <a:stretch/>
        </p:blipFill>
        <p:spPr>
          <a:xfrm>
            <a:off x="10905350" y="331999"/>
            <a:ext cx="1062747" cy="2886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 rot="5400000">
            <a:off x="10643312" y="5097581"/>
            <a:ext cx="272651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© 2019 Trina Solar. All rights reserved. </a:t>
            </a:r>
          </a:p>
        </p:txBody>
      </p:sp>
      <p:sp>
        <p:nvSpPr>
          <p:cNvPr id="10" name="Text Box 7"/>
          <p:cNvSpPr txBox="1">
            <a:spLocks noChangeArrowheads="1"/>
          </p:cNvSpPr>
          <p:nvPr userDrawn="1"/>
        </p:nvSpPr>
        <p:spPr bwMode="auto">
          <a:xfrm>
            <a:off x="10295359" y="6673547"/>
            <a:ext cx="1500851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Trina Solar Confidential,  Public</a:t>
            </a: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D9D9D6">
                  <a:lumMod val="90000"/>
                </a:srgbClr>
              </a:solidFill>
              <a:effectLst/>
              <a:uLnTx/>
              <a:uFillTx/>
              <a:latin typeface="汉仪旗黑X1-35W"/>
              <a:ea typeface="+mn-ea"/>
              <a:cs typeface="+mn-cs"/>
            </a:endParaRPr>
          </a:p>
        </p:txBody>
      </p:sp>
      <p:sp>
        <p:nvSpPr>
          <p:cNvPr id="12" name="矩形 15"/>
          <p:cNvSpPr/>
          <p:nvPr userDrawn="1"/>
        </p:nvSpPr>
        <p:spPr>
          <a:xfrm rot="1800000">
            <a:off x="46326" y="230204"/>
            <a:ext cx="1667630" cy="895227"/>
          </a:xfrm>
          <a:custGeom>
            <a:avLst/>
            <a:gdLst>
              <a:gd name="connsiteX0" fmla="*/ 0 w 3906895"/>
              <a:gd name="connsiteY0" fmla="*/ 0 h 1727086"/>
              <a:gd name="connsiteX1" fmla="*/ 3906895 w 3906895"/>
              <a:gd name="connsiteY1" fmla="*/ 0 h 1727086"/>
              <a:gd name="connsiteX2" fmla="*/ 3906895 w 3906895"/>
              <a:gd name="connsiteY2" fmla="*/ 1727086 h 1727086"/>
              <a:gd name="connsiteX3" fmla="*/ 0 w 3906895"/>
              <a:gd name="connsiteY3" fmla="*/ 1727086 h 1727086"/>
              <a:gd name="connsiteX4" fmla="*/ 0 w 3906895"/>
              <a:gd name="connsiteY4" fmla="*/ 0 h 1727086"/>
              <a:gd name="connsiteX0" fmla="*/ 0 w 3906895"/>
              <a:gd name="connsiteY0" fmla="*/ 10186 h 1737272"/>
              <a:gd name="connsiteX1" fmla="*/ 1259426 w 3906895"/>
              <a:gd name="connsiteY1" fmla="*/ 0 h 1737272"/>
              <a:gd name="connsiteX2" fmla="*/ 3906895 w 3906895"/>
              <a:gd name="connsiteY2" fmla="*/ 10186 h 1737272"/>
              <a:gd name="connsiteX3" fmla="*/ 3906895 w 3906895"/>
              <a:gd name="connsiteY3" fmla="*/ 1737272 h 1737272"/>
              <a:gd name="connsiteX4" fmla="*/ 0 w 3906895"/>
              <a:gd name="connsiteY4" fmla="*/ 1737272 h 1737272"/>
              <a:gd name="connsiteX5" fmla="*/ 0 w 3906895"/>
              <a:gd name="connsiteY5" fmla="*/ 10186 h 1737272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737272 h 1744666"/>
              <a:gd name="connsiteX6" fmla="*/ 0 w 3906895"/>
              <a:gd name="connsiteY6" fmla="*/ 10186 h 1744666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0186 h 1744666"/>
              <a:gd name="connsiteX0" fmla="*/ 0 w 2707042"/>
              <a:gd name="connsiteY0" fmla="*/ 1744666 h 1744666"/>
              <a:gd name="connsiteX1" fmla="*/ 59573 w 2707042"/>
              <a:gd name="connsiteY1" fmla="*/ 0 h 1744666"/>
              <a:gd name="connsiteX2" fmla="*/ 2707042 w 2707042"/>
              <a:gd name="connsiteY2" fmla="*/ 10186 h 1744666"/>
              <a:gd name="connsiteX3" fmla="*/ 2707042 w 2707042"/>
              <a:gd name="connsiteY3" fmla="*/ 1737272 h 1744666"/>
              <a:gd name="connsiteX4" fmla="*/ 0 w 2707042"/>
              <a:gd name="connsiteY4" fmla="*/ 1744666 h 174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2" h="1744666">
                <a:moveTo>
                  <a:pt x="0" y="1744666"/>
                </a:moveTo>
                <a:lnTo>
                  <a:pt x="59573" y="0"/>
                </a:lnTo>
                <a:lnTo>
                  <a:pt x="2707042" y="10186"/>
                </a:lnTo>
                <a:lnTo>
                  <a:pt x="2707042" y="1737272"/>
                </a:lnTo>
                <a:lnTo>
                  <a:pt x="0" y="1744666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alpha val="20000"/>
                </a:sysClr>
              </a:gs>
              <a:gs pos="100000">
                <a:srgbClr val="F2F2F2">
                  <a:alpha val="0"/>
                </a:srgb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5" name="椭圆 23"/>
          <p:cNvSpPr/>
          <p:nvPr userDrawn="1"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</p:txBody>
      </p:sp>
      <p:sp>
        <p:nvSpPr>
          <p:cNvPr id="17" name="Oval 15"/>
          <p:cNvSpPr>
            <a:spLocks noChangeArrowheads="1"/>
          </p:cNvSpPr>
          <p:nvPr userDrawn="1"/>
        </p:nvSpPr>
        <p:spPr bwMode="auto">
          <a:xfrm>
            <a:off x="11864258" y="6538912"/>
            <a:ext cx="269270" cy="269270"/>
          </a:xfrm>
          <a:prstGeom prst="ellipse">
            <a:avLst/>
          </a:prstGeom>
          <a:gradFill>
            <a:gsLst>
              <a:gs pos="5000">
                <a:srgbClr val="0086D6">
                  <a:alpha val="88000"/>
                </a:srgbClr>
              </a:gs>
              <a:gs pos="100000">
                <a:srgbClr val="0086D6">
                  <a:lumMod val="60000"/>
                  <a:lumOff val="40000"/>
                </a:srgb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821586" y="6493547"/>
            <a:ext cx="360000" cy="360000"/>
          </a:xfrm>
          <a:prstGeom prst="ellipse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048C4E-7BD1-46A5-B2F2-6AD408DAAD4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ho Gothic Pro" panose="020B0503030504020204" pitchFamily="34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ho Gothic Pro" panose="020B0503030504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923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60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hyperlink" Target="https://fbx.freightos.com/freight-index/FBX01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hyperlink" Target="https://fbx.freightos.com/freight-index/FBX03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hyperlink" Target="https://fbx.freightos.com/freight-index/FBX22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hyperlink" Target="https://www.eia.gov/dnav/pet/pet_pri_gnd_a_epd2d_pte_dpgal_w.htm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e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hyperlink" Target="https://www.xe.com/currencycharts/?from=USD&amp;to=CNY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hyperlink" Target="https://www.xe.com/currencycharts/?from=USD&amp;to=THB" TargetMode="Externa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hyperlink" Target="https://www.xe.com/currencycharts/?from=USD&amp;to=VND" TargetMode="Externa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9.em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4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4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e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fbx.freightos.com/freight-index/FBX03" TargetMode="External"/><Relationship Id="rId4" Type="http://schemas.openxmlformats.org/officeDocument/2006/relationships/image" Target="../media/image4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://pvinsights.com/" TargetMode="External"/><Relationship Id="rId5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://pvinsights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46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/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46025" y="2620478"/>
            <a:ext cx="6535434" cy="719137"/>
          </a:xfrm>
        </p:spPr>
        <p:txBody>
          <a:bodyPr/>
          <a:lstStyle/>
          <a:p>
            <a:pPr lvl="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Weekly Commodity &amp; Shipping Index</a:t>
            </a:r>
          </a:p>
        </p:txBody>
      </p:sp>
    </p:spTree>
    <p:extLst>
      <p:ext uri="{BB962C8B-B14F-4D97-AF65-F5344CB8AC3E}">
        <p14:creationId xmlns:p14="http://schemas.microsoft.com/office/powerpoint/2010/main" val="295107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811412-4641-9000-F4F4-9381DFE81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5" t="23856" r="17011" b="10145"/>
          <a:stretch/>
        </p:blipFill>
        <p:spPr>
          <a:xfrm>
            <a:off x="639173" y="2234661"/>
            <a:ext cx="5554410" cy="305198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Ocean Shipping Cost Index Analysis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6571528" y="1467605"/>
            <a:ext cx="5620472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–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($1,927/FEU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$0.0077/w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 to</a:t>
            </a: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($1,866/FEU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$0.0075/w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3.17% decrease</a:t>
            </a: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5.03% decrease</a:t>
            </a: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YTD-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2023 ($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1,382/FEU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$0.0055/w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 </a:t>
            </a: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($1,866/FEU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$0.0075/w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35.02% increase</a:t>
            </a:r>
          </a:p>
          <a:p>
            <a:pPr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2022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($4,314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/FEU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0.0173/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 </a:t>
            </a: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($1,866/FEU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$0.0075/w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56.75%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decrease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Calibri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532" y="580471"/>
            <a:ext cx="461254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 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China/East Asia to NA West Coast</a:t>
            </a:r>
            <a:endParaRPr lang="en-US" dirty="0"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00256" y="6554741"/>
            <a:ext cx="33441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4"/>
              </a:rPr>
              <a:t>https://fbx.freightos.com/freight-index/FBX01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6746" y="4934809"/>
            <a:ext cx="3664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FEU = Forty-foot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lang="en-US" sz="1200" b="1" dirty="0">
                <a:solidFill>
                  <a:srgbClr val="65686C"/>
                </a:solidFill>
                <a:latin typeface="Soho Gothic Pro Light"/>
              </a:rPr>
              <a:t>Equivalent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Unit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per Container Volume of 0.25MW</a:t>
            </a:r>
          </a:p>
        </p:txBody>
      </p:sp>
      <p:sp>
        <p:nvSpPr>
          <p:cNvPr id="3" name="Rectangle 2"/>
          <p:cNvSpPr/>
          <p:nvPr/>
        </p:nvSpPr>
        <p:spPr>
          <a:xfrm>
            <a:off x="644258" y="5530914"/>
            <a:ext cx="6238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Pre-pandemic 2020 rates around $2,800/FEU ($0.011): 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33.36% decrease 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t="1" r="14309" b="79667"/>
          <a:stretch/>
        </p:blipFill>
        <p:spPr>
          <a:xfrm>
            <a:off x="632199" y="1040246"/>
            <a:ext cx="2524611" cy="3109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870" y="968166"/>
            <a:ext cx="2099798" cy="1214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744946-D53A-5E25-4E27-1D26750A1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73" y="1351232"/>
            <a:ext cx="2524610" cy="8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2D83FA-065B-0E9D-C0F0-2278EC72F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6" t="25721" r="17131" b="7423"/>
          <a:stretch/>
        </p:blipFill>
        <p:spPr>
          <a:xfrm>
            <a:off x="708704" y="2293394"/>
            <a:ext cx="5479443" cy="30508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Ocean Shipping Cost Index Analysis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6463866" y="1326509"/>
            <a:ext cx="4660523" cy="406265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–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($3,079/FEU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$0.0123/w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 to</a:t>
            </a: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($2,884/FEU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$0.0115/w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 panose="020F0502020204030204" pitchFamily="34" charset="0"/>
                <a:cs typeface="Times New Roman"/>
              </a:rPr>
              <a:t>6.33%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 panose="020F0502020204030204" pitchFamily="34" charset="0"/>
                <a:cs typeface="Times New Roman"/>
              </a:rPr>
              <a:t>0.13% increase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YTD-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2023 ($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2,898/FEU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$0.0115/w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 </a:t>
            </a:r>
            <a:endParaRPr lang="en-US" dirty="0">
              <a:solidFill>
                <a:srgbClr val="65686C"/>
              </a:solidFill>
              <a:latin typeface="Soho Gothic Pro Light"/>
              <a:ea typeface="Calibri"/>
              <a:cs typeface="Times New Roman"/>
            </a:endParaRP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($2,884/FEU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$0.0115/w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dirty="0">
              <a:solidFill>
                <a:srgbClr val="0086D6"/>
              </a:solidFill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0.48%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Sep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2022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($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8,704/FEU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0.0348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/w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 </a:t>
            </a:r>
            <a:endParaRPr lang="en-US" dirty="0">
              <a:solidFill>
                <a:srgbClr val="65686C"/>
              </a:solidFill>
              <a:latin typeface="Soho Gothic Pro Light"/>
              <a:ea typeface="Calibri"/>
              <a:cs typeface="Times New Roman"/>
            </a:endParaRP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($2,884/FEU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$0.0115/w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dirty="0">
              <a:solidFill>
                <a:srgbClr val="0086D6"/>
              </a:solidFill>
              <a:latin typeface="Calibri"/>
              <a:ea typeface="Calibri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b="1" noProof="0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66.87%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decrease</a:t>
            </a:r>
          </a:p>
          <a:p>
            <a:pPr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lvl="0">
              <a:defRPr/>
            </a:pPr>
            <a:endParaRPr lang="en-US" sz="1600" b="1" dirty="0">
              <a:solidFill>
                <a:srgbClr val="0086D6"/>
              </a:solidFill>
              <a:latin typeface="Calibri"/>
              <a:ea typeface="Calibri"/>
              <a:cs typeface="Times New Roman" panose="02020603050405020304" pitchFamily="18" charset="0"/>
            </a:endParaRPr>
          </a:p>
          <a:p>
            <a:pPr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Calibri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193" y="645880"/>
            <a:ext cx="451937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China/East Asia to NA East Coast</a:t>
            </a:r>
            <a:endParaRPr lang="en-US" dirty="0"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13109" y="6490673"/>
            <a:ext cx="351731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4"/>
              </a:rPr>
              <a:t>https://fbx.freightos.com/freight-index/FBX03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5584" y="4884583"/>
            <a:ext cx="3664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FEU = Forty-foot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lang="en-US" sz="1200" b="1" dirty="0">
                <a:solidFill>
                  <a:srgbClr val="65686C"/>
                </a:solidFill>
                <a:latin typeface="Soho Gothic Pro Light"/>
              </a:rPr>
              <a:t>Equivalent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Unit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per Container Volume of 0.25MW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44258" y="5530914"/>
            <a:ext cx="6238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Pre-pandemic 2020 rates around $3,500/FEU ($0.014): 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17.60% decrease 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1" r="14309" b="79667"/>
          <a:stretch/>
        </p:blipFill>
        <p:spPr>
          <a:xfrm>
            <a:off x="714675" y="1108839"/>
            <a:ext cx="2528253" cy="311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99" y="1065565"/>
            <a:ext cx="2010649" cy="1154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FCB379-54DF-3DAE-4CC1-907C10D6E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76" y="1421609"/>
            <a:ext cx="2525481" cy="7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C9909C-9899-6591-3090-437156C14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8" t="26666" r="17092" b="6171"/>
          <a:stretch/>
        </p:blipFill>
        <p:spPr>
          <a:xfrm>
            <a:off x="778462" y="2590033"/>
            <a:ext cx="5785615" cy="32381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Ocean Shipping Cost Index Analysis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6887376" y="1603275"/>
            <a:ext cx="5032927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-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</a:t>
            </a:r>
            <a:r>
              <a:rPr lang="en-US" sz="1600" baseline="300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($1,188/FEU = </a:t>
            </a:r>
            <a:r>
              <a:rPr lang="en-US" sz="1600" b="1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$0.00475/w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</a:t>
            </a:r>
          </a:p>
          <a:p>
            <a:pPr>
              <a:defRPr/>
            </a:pP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($1,126/FEU = </a:t>
            </a:r>
            <a:r>
              <a:rPr lang="en-US" sz="1600" b="1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$0.00450/w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/>
              <a:ea typeface="Calibri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5.22% decrease</a:t>
            </a:r>
          </a:p>
          <a:p>
            <a:pPr>
              <a:defRPr/>
            </a:pP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0.42%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YTD -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2023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($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5,724/FEU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0.0229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/w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 </a:t>
            </a:r>
            <a:endParaRPr lang="en-US" dirty="0">
              <a:solidFill>
                <a:srgbClr val="65686C"/>
              </a:solidFill>
              <a:latin typeface="Calibri"/>
              <a:ea typeface="Calibri"/>
              <a:cs typeface="Times New Roman"/>
            </a:endParaRPr>
          </a:p>
          <a:p>
            <a:pPr>
              <a:defRPr/>
            </a:pP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($1,126/FEU = </a:t>
            </a:r>
            <a:r>
              <a:rPr lang="en-US" sz="1600" b="1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$0.00450/w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dirty="0">
              <a:solidFill>
                <a:srgbClr val="0086D6"/>
              </a:solidFill>
              <a:latin typeface="Calibri"/>
              <a:ea typeface="Calibri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80.33% decrease</a:t>
            </a: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Sep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2022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($7,829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/FEU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0.0313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/w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 </a:t>
            </a:r>
            <a:endParaRPr lang="en-US" dirty="0">
              <a:solidFill>
                <a:srgbClr val="65686C"/>
              </a:solidFill>
              <a:latin typeface="Calibri"/>
              <a:ea typeface="Calibri"/>
              <a:cs typeface="Times New Roman"/>
            </a:endParaRPr>
          </a:p>
          <a:p>
            <a:pPr>
              <a:defRPr/>
            </a:pP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($1,126/FEU = </a:t>
            </a:r>
            <a:r>
              <a:rPr lang="en-US" sz="1600" b="1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$0.00450/w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dirty="0">
              <a:solidFill>
                <a:srgbClr val="0086D6"/>
              </a:solidFill>
              <a:latin typeface="Calibri"/>
              <a:ea typeface="Calibri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85.62% decrease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Calibri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199" y="601908"/>
            <a:ext cx="434894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North Europe to NA East Coast</a:t>
            </a:r>
            <a:endParaRPr lang="en-US" dirty="0"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96163" y="6434807"/>
            <a:ext cx="3462807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4"/>
              </a:rPr>
              <a:t>https://fbx.freightos.com/freight-index/FBX22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7376" y="5133386"/>
            <a:ext cx="3664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FEU = Forty-foot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lang="en-US" sz="1200" b="1" dirty="0">
                <a:solidFill>
                  <a:srgbClr val="65686C"/>
                </a:solidFill>
                <a:latin typeface="Soho Gothic Pro Light"/>
              </a:rPr>
              <a:t>Equivalent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Unit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per Container Volume of 0.25MW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t="1" r="14309" b="79667"/>
          <a:stretch/>
        </p:blipFill>
        <p:spPr>
          <a:xfrm>
            <a:off x="778463" y="1415978"/>
            <a:ext cx="2428831" cy="29918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129" y="1101193"/>
            <a:ext cx="2491300" cy="1428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E0AED7-EC92-75B6-7823-B394DFDE2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62" y="1717620"/>
            <a:ext cx="2428831" cy="8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82BD9D-AAA2-1F08-C014-CE72A938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32" y="847124"/>
            <a:ext cx="7237145" cy="53588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EIA Index Analysis</a:t>
            </a:r>
            <a:endParaRPr lang="en-US" sz="16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7408" y="2717169"/>
            <a:ext cx="1108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6040" y="6465765"/>
            <a:ext cx="4616970" cy="4154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ea typeface="+mn-lt"/>
                <a:cs typeface="+mn-lt"/>
              </a:rPr>
              <a:t> </a:t>
            </a: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hlinkClick r:id="rId4"/>
              </a:rPr>
              <a:t>https://www.eia.gov/dnav/pet/pet_pri_gnd_a_epd2d_pte_dpgal_w.htm</a:t>
            </a:r>
            <a:endParaRPr lang="en-US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3E873-BA26-4A39-953B-4D22A654840D}"/>
              </a:ext>
            </a:extLst>
          </p:cNvPr>
          <p:cNvSpPr txBox="1"/>
          <p:nvPr/>
        </p:nvSpPr>
        <p:spPr>
          <a:xfrm>
            <a:off x="529723" y="477795"/>
            <a:ext cx="148329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 </a:t>
            </a:r>
            <a:endParaRPr lang="en-US" dirty="0"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56040" y="2998039"/>
            <a:ext cx="580421" cy="323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3AC0E-5716-45CD-9429-25DC55D6A0B2}"/>
              </a:ext>
            </a:extLst>
          </p:cNvPr>
          <p:cNvSpPr txBox="1"/>
          <p:nvPr/>
        </p:nvSpPr>
        <p:spPr>
          <a:xfrm>
            <a:off x="7847590" y="2998039"/>
            <a:ext cx="2378664" cy="224676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National Average: </a:t>
            </a:r>
          </a:p>
          <a:p>
            <a:pPr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Diesel: $4.54/gallon</a:t>
            </a:r>
          </a:p>
          <a:p>
            <a:pPr>
              <a:defRPr/>
            </a:pPr>
            <a:endParaRPr lang="en-US" b="1" dirty="0">
              <a:solidFill>
                <a:srgbClr val="FF0000"/>
              </a:solidFill>
              <a:latin typeface="Soho Gothic Pro Light"/>
            </a:endParaRPr>
          </a:p>
          <a:p>
            <a:pPr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Soho Gothic Pro Light"/>
              </a:rPr>
              <a:t>2W: </a:t>
            </a:r>
          </a:p>
          <a:p>
            <a:pPr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Soho Gothic Pro Light"/>
              </a:rPr>
              <a:t>Diesel: </a:t>
            </a:r>
            <a:r>
              <a:rPr lang="en-US" b="1" dirty="0">
                <a:solidFill>
                  <a:srgbClr val="FF0000"/>
                </a:solidFill>
                <a:latin typeface="Soho Gothic Pro Light"/>
              </a:rPr>
              <a:t>1.45% increase</a:t>
            </a:r>
          </a:p>
          <a:p>
            <a:pPr>
              <a:defRPr/>
            </a:pPr>
            <a:endParaRPr lang="en-US" b="1" dirty="0">
              <a:solidFill>
                <a:srgbClr val="FF0000"/>
              </a:solidFill>
              <a:latin typeface="Soho Gothic Pro Light"/>
              <a:cs typeface="+mn-cs"/>
            </a:endParaRP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ho Gothic Pro Light"/>
              </a:rPr>
              <a:t>Last 2 weeks: </a:t>
            </a:r>
            <a:r>
              <a:rPr lang="en-US" sz="1600" dirty="0">
                <a:solidFill>
                  <a:srgbClr val="FF0000"/>
                </a:solidFill>
                <a:latin typeface="Soho Gothic Pro Light"/>
              </a:rPr>
              <a:t>$4.48/gallon</a:t>
            </a:r>
          </a:p>
          <a:p>
            <a:pPr>
              <a:defRPr/>
            </a:pPr>
            <a:endParaRPr lang="en-US" sz="1600" dirty="0">
              <a:solidFill>
                <a:srgbClr val="FF0000"/>
              </a:solidFill>
              <a:latin typeface="Soho Gothic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00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5D543B4-9D5A-4C28-6261-E7E106BD7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6" t="37521" r="17663" b="8822"/>
          <a:stretch/>
        </p:blipFill>
        <p:spPr>
          <a:xfrm>
            <a:off x="632198" y="1370713"/>
            <a:ext cx="5924535" cy="2734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CDDD2E-BC10-ED1A-7C6A-6C548A28F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98" y="4284795"/>
            <a:ext cx="3218112" cy="2348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D66A4-3611-7867-CE43-88FFBE73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469" y="4898217"/>
            <a:ext cx="4218204" cy="12315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Inland Shipping Cost Index Analysis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59875" y="525204"/>
            <a:ext cx="143039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</a:t>
            </a:r>
            <a:endParaRPr lang="en-US" dirty="0"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3460" y="6557419"/>
            <a:ext cx="4071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 https</a:t>
            </a:r>
            <a:r>
              <a:rPr lang="en-US" sz="1050" dirty="0">
                <a:solidFill>
                  <a:srgbClr val="65686C"/>
                </a:solidFill>
              </a:rPr>
              <a:t>://https://www.dat.com/trendlines/van/national-rates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93513" y="1402691"/>
            <a:ext cx="4627505" cy="3077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2W - </a:t>
            </a:r>
            <a:r>
              <a:rPr kumimoji="0" lang="en-US" sz="1500" b="1" i="0" u="none" strike="noStrike" kern="1200" cap="none" spc="0" normalizeH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Sep 1</a:t>
            </a:r>
            <a:r>
              <a:rPr lang="en-US" sz="1500" baseline="30000" dirty="0">
                <a:solidFill>
                  <a:srgbClr val="F1865A"/>
                </a:solidFill>
                <a:latin typeface="Calibri"/>
                <a:cs typeface="Calibri"/>
              </a:rPr>
              <a:t>st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 ($2.48/mile) to Sep 15</a:t>
            </a:r>
            <a:r>
              <a:rPr lang="en-US" sz="1500" baseline="30000" dirty="0">
                <a:solidFill>
                  <a:srgbClr val="F1865A"/>
                </a:solidFill>
                <a:latin typeface="Calibri"/>
                <a:cs typeface="Calibri"/>
              </a:rPr>
              <a:t>th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 ($2.60/mile): </a:t>
            </a:r>
            <a:endParaRPr lang="en-US" sz="1500" dirty="0">
              <a:latin typeface="Calibri"/>
              <a:cs typeface="Calibri"/>
            </a:endParaRPr>
          </a:p>
          <a:p>
            <a:pPr>
              <a:defRPr/>
            </a:pP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4.84% increase</a:t>
            </a:r>
            <a:endParaRPr lang="en-US" sz="1500" b="0" i="0" u="none" strike="noStrike" kern="1200" cap="none" spc="0" normalizeH="0" baseline="0" noProof="0" dirty="0">
              <a:ln>
                <a:noFill/>
              </a:ln>
              <a:solidFill>
                <a:srgbClr val="F1865A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b="0" i="0" u="none" strike="noStrike" kern="1200" cap="none" spc="0" normalizeH="0" baseline="0" noProof="0" dirty="0">
              <a:ln>
                <a:noFill/>
              </a:ln>
              <a:solidFill>
                <a:srgbClr val="F1865A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From LA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  <a:sym typeface="Wingdings" panose="05000000000000000000" pitchFamily="2" charset="2"/>
              </a:rPr>
              <a:t>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 Houston (1,436 mi.) =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$</a:t>
            </a: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0.0209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/w</a:t>
            </a:r>
            <a:endParaRPr lang="en-US" sz="1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From NY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  <a:sym typeface="Wingdings" panose="05000000000000000000" pitchFamily="2" charset="2"/>
              </a:rPr>
              <a:t> Houston (1,546 mi.) =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Wingdings" panose="05000000000000000000" pitchFamily="2" charset="2"/>
              </a:rPr>
              <a:t>$</a:t>
            </a: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  <a:sym typeface="Wingdings" panose="05000000000000000000" pitchFamily="2" charset="2"/>
              </a:rPr>
              <a:t>0.0221/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Wingdings" panose="05000000000000000000" pitchFamily="2" charset="2"/>
              </a:rPr>
              <a:t>w</a:t>
            </a:r>
            <a:endParaRPr lang="en-US" sz="1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endParaRPr lang="en-US" sz="1400" b="1" noProof="0" dirty="0">
              <a:solidFill>
                <a:srgbClr val="F1865A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YTD – 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Jan 1</a:t>
            </a:r>
            <a:r>
              <a:rPr lang="en-US" sz="1500" baseline="30000" dirty="0">
                <a:solidFill>
                  <a:srgbClr val="F1865A"/>
                </a:solidFill>
                <a:latin typeface="Calibri"/>
                <a:cs typeface="Calibri"/>
              </a:rPr>
              <a:t>st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2023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($2.90/mile) to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 </a:t>
            </a:r>
          </a:p>
          <a:p>
            <a:pPr>
              <a:defRPr/>
            </a:pP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Sep 15</a:t>
            </a:r>
            <a:r>
              <a:rPr lang="en-US" sz="1500" baseline="30000" dirty="0">
                <a:solidFill>
                  <a:srgbClr val="F1865A"/>
                </a:solidFill>
                <a:latin typeface="Calibri"/>
                <a:cs typeface="Calibri"/>
              </a:rPr>
              <a:t>th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 ($2.60/mile): </a:t>
            </a:r>
          </a:p>
          <a:p>
            <a:pPr>
              <a:defRPr/>
            </a:pP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10.34</a:t>
            </a:r>
            <a:r>
              <a:rPr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b="0" i="0" u="none" strike="noStrike" kern="1200" cap="none" spc="0" normalizeH="0" baseline="0" noProof="0" dirty="0">
              <a:ln>
                <a:noFill/>
              </a:ln>
              <a:solidFill>
                <a:srgbClr val="F1865A"/>
              </a:solidFill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1Y –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From Sep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2022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 ($3.06/mile) to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 </a:t>
            </a:r>
          </a:p>
          <a:p>
            <a:pPr>
              <a:defRPr/>
            </a:pP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Sep 15</a:t>
            </a:r>
            <a:r>
              <a:rPr lang="en-US" sz="1500" baseline="30000" dirty="0">
                <a:solidFill>
                  <a:srgbClr val="F1865A"/>
                </a:solidFill>
                <a:latin typeface="Calibri"/>
                <a:cs typeface="Calibri"/>
              </a:rPr>
              <a:t>th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 ($2.60/mile): </a:t>
            </a:r>
          </a:p>
          <a:p>
            <a:pPr>
              <a:defRPr/>
            </a:pP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15.03%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decrease</a:t>
            </a:r>
            <a:endParaRPr lang="en-US" sz="1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99" y="894536"/>
            <a:ext cx="1689660" cy="47617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85408" y="819244"/>
            <a:ext cx="232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Contract Rates: </a:t>
            </a:r>
          </a:p>
        </p:txBody>
      </p:sp>
      <p:sp>
        <p:nvSpPr>
          <p:cNvPr id="29" name="Oval 28"/>
          <p:cNvSpPr/>
          <p:nvPr/>
        </p:nvSpPr>
        <p:spPr>
          <a:xfrm>
            <a:off x="4808614" y="1869082"/>
            <a:ext cx="1748119" cy="4213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84784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25534" y="1556792"/>
            <a:ext cx="6535434" cy="719137"/>
          </a:xfrm>
        </p:spPr>
        <p:txBody>
          <a:bodyPr/>
          <a:lstStyle/>
          <a:p>
            <a:pPr lvl="0"/>
            <a:r>
              <a:rPr lang="en-US" altLang="zh-CN" sz="7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n-US" altLang="zh-CN" sz="4800">
                <a:latin typeface="Arial" panose="020B0604020202020204" pitchFamily="34" charset="0"/>
                <a:cs typeface="Arial" panose="020B0604020202020204" pitchFamily="34" charset="0"/>
              </a:rPr>
              <a:t>Exchange Rate </a:t>
            </a:r>
          </a:p>
          <a:p>
            <a:pPr lvl="0"/>
            <a:r>
              <a:rPr lang="en-US" altLang="zh-CN" sz="4800">
                <a:latin typeface="Arial" panose="020B0604020202020204" pitchFamily="34" charset="0"/>
                <a:cs typeface="Arial" panose="020B0604020202020204" pitchFamily="34" charset="0"/>
              </a:rPr>
              <a:t>Index Analysis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12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D974D7-0901-61F5-936A-C7A70871D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3" y="1937791"/>
            <a:ext cx="7186039" cy="3806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3" y="1291534"/>
            <a:ext cx="7186039" cy="64625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Exchange Rate Index Analysis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7263818" y="1937792"/>
            <a:ext cx="5092509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–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(7.225RMB) to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(7.266RMB)</a:t>
            </a:r>
            <a:endParaRPr lang="en-US" dirty="0"/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0.57% increase</a:t>
            </a:r>
          </a:p>
          <a:p>
            <a:pPr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0.08% increase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YTD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 2023 (6.905 RMB) to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(7.266RMB) </a:t>
            </a:r>
            <a:endParaRPr lang="en-US" sz="1600" dirty="0"/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5.23% increase</a:t>
            </a:r>
          </a:p>
          <a:p>
            <a:pPr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2022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6.893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RMB) 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(7.266RMB) </a:t>
            </a: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5.41%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increase</a:t>
            </a: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47" y="5674442"/>
            <a:ext cx="6654877" cy="492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0D9B7-466C-DB3D-C66A-A905688E13C2}"/>
              </a:ext>
            </a:extLst>
          </p:cNvPr>
          <p:cNvSpPr txBox="1"/>
          <p:nvPr/>
        </p:nvSpPr>
        <p:spPr>
          <a:xfrm>
            <a:off x="8609819" y="6222487"/>
            <a:ext cx="347951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u="sng" dirty="0">
                <a:ea typeface="+mn-lt"/>
                <a:cs typeface="+mn-lt"/>
                <a:hlinkClick r:id="rId6"/>
              </a:rPr>
              <a:t>https://www.xe.com/currencycharts/?from=USD&amp;to=CNY</a:t>
            </a:r>
            <a:endParaRPr lang="en-US" sz="800" dirty="0"/>
          </a:p>
        </p:txBody>
      </p:sp>
      <p:sp>
        <p:nvSpPr>
          <p:cNvPr id="16" name="Oval 15"/>
          <p:cNvSpPr/>
          <p:nvPr/>
        </p:nvSpPr>
        <p:spPr>
          <a:xfrm>
            <a:off x="4705394" y="1746617"/>
            <a:ext cx="2633858" cy="588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4F5F7-E637-E30B-3477-CA979BE4FC05}"/>
              </a:ext>
            </a:extLst>
          </p:cNvPr>
          <p:cNvSpPr txBox="1"/>
          <p:nvPr/>
        </p:nvSpPr>
        <p:spPr>
          <a:xfrm>
            <a:off x="425303" y="869367"/>
            <a:ext cx="4579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9/15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USD to CNY Exchange Rate for 1Y</a:t>
            </a:r>
            <a:endParaRPr lang="en-US" dirty="0"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554952-310B-19C0-F64F-8AE0724EE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4" y="1913924"/>
            <a:ext cx="6920624" cy="36672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94" y="1291535"/>
            <a:ext cx="6920624" cy="62238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Exchange Rate Index Analysis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04031" y="850220"/>
            <a:ext cx="45758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9/15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USD to THB Exchange Rate for 1Y</a:t>
            </a:r>
            <a:endParaRPr lang="en-US" dirty="0"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16024" y="1937793"/>
            <a:ext cx="5106830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–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  Sep 1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(35.118 THB) to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(35.670 THB)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1.57% increase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 panose="020F0502020204030204" pitchFamily="34" charset="0"/>
                <a:cs typeface="Times New Roman"/>
              </a:rPr>
              <a:t>0.12% decrease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YTD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 2023 (</a:t>
            </a:r>
            <a:r>
              <a:rPr lang="en-US" sz="1600" dirty="0">
                <a:solidFill>
                  <a:srgbClr val="0086D6"/>
                </a:solidFill>
                <a:latin typeface="Calibri"/>
                <a:cs typeface="Times New Roman"/>
              </a:rPr>
              <a:t>34.531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 THB)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(35.670 THB)</a:t>
            </a:r>
            <a:endParaRPr lang="en-US" sz="1600" dirty="0"/>
          </a:p>
          <a:p>
            <a:pPr>
              <a:defRPr/>
            </a:pPr>
            <a:r>
              <a:rPr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3.30% increase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Sep</a:t>
            </a:r>
            <a:r>
              <a:rPr lang="en-US" sz="1600" dirty="0">
                <a:solidFill>
                  <a:schemeClr val="accent4"/>
                </a:solidFill>
                <a:latin typeface="Calibri"/>
                <a:ea typeface="DengXian"/>
                <a:cs typeface="Calibri"/>
              </a:rPr>
              <a:t> 2022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 (</a:t>
            </a:r>
            <a:r>
              <a:rPr lang="en-US" sz="1600" dirty="0">
                <a:solidFill>
                  <a:schemeClr val="accent4"/>
                </a:solidFill>
                <a:latin typeface="Calibri"/>
                <a:ea typeface="DengXian"/>
                <a:cs typeface="Calibri"/>
              </a:rPr>
              <a:t>36.637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 THB)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to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(35.670 THB)</a:t>
            </a:r>
            <a:endParaRPr lang="en-US" sz="1600" dirty="0"/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DengXian"/>
                <a:cs typeface="Calibri"/>
              </a:rPr>
              <a:t>2.64% decrease</a:t>
            </a:r>
            <a:endParaRPr lang="en-US" b="1" dirty="0">
              <a:latin typeface="Calibri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67" y="5588387"/>
            <a:ext cx="6654877" cy="492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B28C88-9C68-0D18-87D6-8F9244ECD253}"/>
              </a:ext>
            </a:extLst>
          </p:cNvPr>
          <p:cNvSpPr txBox="1"/>
          <p:nvPr/>
        </p:nvSpPr>
        <p:spPr>
          <a:xfrm>
            <a:off x="8451091" y="6458551"/>
            <a:ext cx="312099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u="sng" dirty="0">
                <a:ea typeface="+mn-lt"/>
                <a:cs typeface="+mn-lt"/>
                <a:hlinkClick r:id="rId6"/>
              </a:rPr>
              <a:t>https://www.xe.com/currencycharts/?from=USD&amp;to=THB</a:t>
            </a:r>
            <a:endParaRPr lang="en-US" sz="800" dirty="0"/>
          </a:p>
        </p:txBody>
      </p:sp>
      <p:sp>
        <p:nvSpPr>
          <p:cNvPr id="18" name="Oval 17"/>
          <p:cNvSpPr/>
          <p:nvPr/>
        </p:nvSpPr>
        <p:spPr>
          <a:xfrm>
            <a:off x="4592346" y="1822641"/>
            <a:ext cx="2573221" cy="4231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7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CA09E9-4490-27A2-06D8-7EBA3559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33" y="1976968"/>
            <a:ext cx="6859838" cy="35962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33" y="1311771"/>
            <a:ext cx="6870038" cy="6651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Exchange Rate Index Analysis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04031" y="850220"/>
            <a:ext cx="461754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USD to </a:t>
            </a:r>
            <a:r>
              <a:rPr lang="en-US" dirty="0">
                <a:solidFill>
                  <a:srgbClr val="65686C"/>
                </a:solidFill>
                <a:latin typeface="Soho Gothic Pro Light"/>
              </a:rPr>
              <a:t>VND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Exchange Rate for 1Y</a:t>
            </a:r>
            <a:endParaRPr lang="en-US" dirty="0"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1371" y="2090586"/>
            <a:ext cx="5332396" cy="25853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–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(24,003 VND) to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(24,276 VND)</a:t>
            </a:r>
            <a:endParaRPr lang="en-US" dirty="0"/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1.14% increase</a:t>
            </a:r>
          </a:p>
          <a:p>
            <a:pPr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0.26% increase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YTD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 2023 (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+mn-lt"/>
                <a:cs typeface="Times New Roman"/>
              </a:rPr>
              <a:t>23,629</a:t>
            </a:r>
            <a:r>
              <a:rPr lang="en-US" sz="1600" dirty="0">
                <a:solidFill>
                  <a:srgbClr val="0086D6"/>
                </a:solidFill>
                <a:latin typeface="Calibri"/>
                <a:cs typeface="Times New Roman"/>
              </a:rPr>
              <a:t> VND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(24,276 VND)</a:t>
            </a:r>
            <a:endParaRPr lang="en-US" sz="1600" dirty="0"/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cs typeface="Times New Roman"/>
              </a:rPr>
              <a:t>2.74% increase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Sep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DengXian"/>
                <a:cs typeface="Calibri"/>
              </a:rPr>
              <a:t> 2022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(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DengXian"/>
                <a:cs typeface="Calibri"/>
              </a:rPr>
              <a:t>23,464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DengXian"/>
                <a:cs typeface="Calibri"/>
              </a:rPr>
              <a:t>VND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(24,276 VND)</a:t>
            </a:r>
            <a:endParaRPr lang="en-US" sz="1600" dirty="0"/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DengXian"/>
                <a:cs typeface="Calibri"/>
              </a:rPr>
              <a:t>3.46% increase</a:t>
            </a:r>
            <a:endParaRPr lang="en-US" b="1" dirty="0">
              <a:latin typeface="Calibri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88" y="5550662"/>
            <a:ext cx="6654877" cy="492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522670-79A7-D5F2-350D-4B17069961A5}"/>
              </a:ext>
            </a:extLst>
          </p:cNvPr>
          <p:cNvSpPr txBox="1"/>
          <p:nvPr/>
        </p:nvSpPr>
        <p:spPr>
          <a:xfrm>
            <a:off x="8590570" y="6354015"/>
            <a:ext cx="345063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u="sng" dirty="0">
                <a:ea typeface="+mn-lt"/>
                <a:cs typeface="+mn-lt"/>
                <a:hlinkClick r:id="rId6"/>
              </a:rPr>
              <a:t>https://www.xe.com/currencycharts/?from=USD&amp;to=VND</a:t>
            </a:r>
            <a:endParaRPr lang="en-US" sz="800" dirty="0"/>
          </a:p>
        </p:txBody>
      </p:sp>
      <p:sp>
        <p:nvSpPr>
          <p:cNvPr id="18" name="Oval 17"/>
          <p:cNvSpPr/>
          <p:nvPr/>
        </p:nvSpPr>
        <p:spPr>
          <a:xfrm>
            <a:off x="4557950" y="1879016"/>
            <a:ext cx="2573221" cy="4231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1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84784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25534" y="1556792"/>
            <a:ext cx="6535434" cy="719137"/>
          </a:xfrm>
        </p:spPr>
        <p:txBody>
          <a:bodyPr/>
          <a:lstStyle/>
          <a:p>
            <a:pPr lvl="0"/>
            <a:r>
              <a:rPr lang="en-US" altLang="zh-CN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n-US" altLang="zh-C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Competitor Import Data Analysis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84784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27239" y="1340768"/>
            <a:ext cx="6535434" cy="719137"/>
          </a:xfrm>
        </p:spPr>
        <p:txBody>
          <a:bodyPr/>
          <a:lstStyle/>
          <a:p>
            <a:pPr lvl="0"/>
            <a:r>
              <a:rPr lang="en-US" altLang="zh-CN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Polysilicon </a:t>
            </a:r>
          </a:p>
          <a:p>
            <a:pPr lvl="0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Index Analysis 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5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36" y="0"/>
            <a:ext cx="10515600" cy="1325563"/>
          </a:xfrm>
        </p:spPr>
        <p:txBody>
          <a:bodyPr/>
          <a:lstStyle/>
          <a:p>
            <a:r>
              <a:rPr lang="en-US" dirty="0"/>
              <a:t>201 Duty Free Solar Cell Quota- CBP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172A6-E0D1-8EE1-69B8-AE6FB21B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7" y="1223963"/>
            <a:ext cx="11650506" cy="4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2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019" y="272762"/>
            <a:ext cx="6938818" cy="521566"/>
          </a:xfrm>
        </p:spPr>
        <p:txBody>
          <a:bodyPr>
            <a:normAutofit fontScale="90000"/>
          </a:bodyPr>
          <a:lstStyle/>
          <a:p>
            <a:r>
              <a:rPr lang="en-US" dirty="0"/>
              <a:t>Cell, Frame, Glass, EVA and J-Box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86" y="1162755"/>
            <a:ext cx="7760498" cy="519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5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36" y="0"/>
            <a:ext cx="10515600" cy="1325563"/>
          </a:xfrm>
        </p:spPr>
        <p:txBody>
          <a:bodyPr/>
          <a:lstStyle/>
          <a:p>
            <a:r>
              <a:rPr lang="en-US" dirty="0"/>
              <a:t>COMPETITORS BOMS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E009E-A75D-EF5F-1CE6-84A39799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09" y="992890"/>
            <a:ext cx="7317437" cy="5680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5300BC-8CE4-7314-D8C9-E202F8A10F2A}"/>
              </a:ext>
            </a:extLst>
          </p:cNvPr>
          <p:cNvSpPr txBox="1"/>
          <p:nvPr/>
        </p:nvSpPr>
        <p:spPr>
          <a:xfrm>
            <a:off x="318782" y="1501629"/>
            <a:ext cx="21140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 out of 101 containers at FTZ/bonded in LB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EL Test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Glass Loading Machine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AUTOMATIC GLUE FILLING MACHINE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LOADING AND UNLOADING TRANSPLANTER   TYPE-SETTING MA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4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36" y="0"/>
            <a:ext cx="10515600" cy="1325563"/>
          </a:xfrm>
        </p:spPr>
        <p:txBody>
          <a:bodyPr/>
          <a:lstStyle/>
          <a:p>
            <a:r>
              <a:rPr lang="en-US" dirty="0"/>
              <a:t>COMPETITORS BOMS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E7C7ED-F104-D227-FC2E-65551D54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312" y="1260660"/>
            <a:ext cx="5588033" cy="4336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30DC0F-52AA-9C04-18EC-09827ABF4051}"/>
              </a:ext>
            </a:extLst>
          </p:cNvPr>
          <p:cNvSpPr txBox="1"/>
          <p:nvPr/>
        </p:nvSpPr>
        <p:spPr>
          <a:xfrm>
            <a:off x="144710" y="2337497"/>
            <a:ext cx="609460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苏州宏达新能源：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RIBBON CONVEYOR   VERT ICAL REGISTER   AUTOMATIC TRIM MING MACHINE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 RIBBON CONVEYOR   SEMI -AUTOMATIC PUNCH PRESS   S-MAT ERIAL CUTTING MACHINE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AUTOMATIC PV MODULE PRODUCTION LINE   HORIZONTAL REGISTER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BORDER GLUING MACHINE AUTO FRAMING   RIBBON CONVEY OR   REPAIR AND TRANSPLANT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 AUTO FRAMING   VERTICA L REGISTER   J-BOX COVER INSTA LLATION MACHINE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SWITCH CUBICLE&amp;SVG(BE USED FOR SOLAR MACHINE)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MANU AL LONGITUDINAL ROTATION (AUTO MATIC)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180 DEGREE FLIPPER   R IBBON CONVEYOR   CSS SPRITE TO OLS 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FINI SHING CORNER MACHINE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MARK ER CACHE   MANUAL LONGITUDINAL ROTATION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宁夏小牛自动化设备股份有限公司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（银川）：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AUTO BUSSING MACHINE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无锡奥特维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 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MBB PV CELL SOLDERING STRINGER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50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n w="254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zh-CN" altLang="en-US" dirty="0">
              <a:ln w="25400"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20776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676984" y="1485255"/>
            <a:ext cx="6535434" cy="719137"/>
          </a:xfrm>
        </p:spPr>
        <p:txBody>
          <a:bodyPr/>
          <a:lstStyle/>
          <a:p>
            <a:pPr lvl="0"/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US Federal Funds Rate and Prime Rates </a:t>
            </a:r>
          </a:p>
          <a:p>
            <a:pPr lvl="0" algn="ctr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(May 2023)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49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9" y="4802994"/>
            <a:ext cx="5063831" cy="5459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US Federal Funds Rate / Prime Loan Rate</a:t>
            </a:r>
            <a:endParaRPr lang="en-US" sz="16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7408" y="2717169"/>
            <a:ext cx="1108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363362"/>
            <a:ext cx="4006225" cy="57708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ea typeface="+mn-lt"/>
                <a:cs typeface="+mn-lt"/>
              </a:rPr>
              <a:t> </a:t>
            </a: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ea typeface="+mn-lt"/>
                <a:cs typeface="+mn-lt"/>
              </a:rPr>
              <a:t>https://tradingeconomics.com/united-states/interest-rate</a:t>
            </a:r>
          </a:p>
          <a:p>
            <a:pPr lvl="0">
              <a:defRPr/>
            </a:pPr>
            <a:r>
              <a:rPr lang="en-US" sz="1050" u="sng" dirty="0">
                <a:solidFill>
                  <a:srgbClr val="65686C"/>
                </a:solidFill>
                <a:ea typeface="+mn-lt"/>
                <a:cs typeface="+mn-lt"/>
              </a:rPr>
              <a:t>https://fred.stlouisfed.org/graph/?g=M0Jj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3E873-BA26-4A39-953B-4D22A654840D}"/>
              </a:ext>
            </a:extLst>
          </p:cNvPr>
          <p:cNvSpPr txBox="1"/>
          <p:nvPr/>
        </p:nvSpPr>
        <p:spPr>
          <a:xfrm>
            <a:off x="529723" y="477795"/>
            <a:ext cx="2487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7090" t="26083" r="38506" b="21923"/>
          <a:stretch/>
        </p:blipFill>
        <p:spPr>
          <a:xfrm>
            <a:off x="21302" y="1196550"/>
            <a:ext cx="5157677" cy="35217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5279" t="33282" r="6222" b="2511"/>
          <a:stretch/>
        </p:blipFill>
        <p:spPr>
          <a:xfrm>
            <a:off x="5447282" y="1157317"/>
            <a:ext cx="6677661" cy="37660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299" y="752735"/>
            <a:ext cx="3206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FF0000"/>
                </a:solidFill>
              </a:rPr>
              <a:t>Fed funds rate (May 2023): 5 - 5.25%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47282" y="734499"/>
            <a:ext cx="269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FF0000"/>
                </a:solidFill>
              </a:rPr>
              <a:t>Prime Rate (May 2023): 8.25% </a:t>
            </a:r>
          </a:p>
        </p:txBody>
      </p:sp>
      <p:sp>
        <p:nvSpPr>
          <p:cNvPr id="18" name="Oval 17"/>
          <p:cNvSpPr/>
          <p:nvPr/>
        </p:nvSpPr>
        <p:spPr>
          <a:xfrm>
            <a:off x="10642527" y="1665128"/>
            <a:ext cx="1366625" cy="5442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34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Ocean Shipping Cost Index Analysis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213109" y="6490673"/>
            <a:ext cx="351731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3"/>
              </a:rPr>
              <a:t>https://fbx.freightos.com/freight-index/FBX03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7994"/>
          <a:stretch/>
        </p:blipFill>
        <p:spPr>
          <a:xfrm>
            <a:off x="1317030" y="1109449"/>
            <a:ext cx="9325497" cy="514502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15722" y="740117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Freight Cost Changes from 2020-2023</a:t>
            </a:r>
          </a:p>
        </p:txBody>
      </p:sp>
    </p:spTree>
    <p:extLst>
      <p:ext uri="{BB962C8B-B14F-4D97-AF65-F5344CB8AC3E}">
        <p14:creationId xmlns:p14="http://schemas.microsoft.com/office/powerpoint/2010/main" val="249945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913F21-CEAB-370D-3E33-A5625E914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582064"/>
              </p:ext>
            </p:extLst>
          </p:nvPr>
        </p:nvGraphicFramePr>
        <p:xfrm>
          <a:off x="879032" y="4667841"/>
          <a:ext cx="3297735" cy="1911860"/>
        </p:xfrm>
        <a:graphic>
          <a:graphicData uri="http://schemas.openxmlformats.org/drawingml/2006/table">
            <a:tbl>
              <a:tblPr/>
              <a:tblGrid>
                <a:gridCol w="864791">
                  <a:extLst>
                    <a:ext uri="{9D8B030D-6E8A-4147-A177-3AD203B41FA5}">
                      <a16:colId xmlns:a16="http://schemas.microsoft.com/office/drawing/2014/main" val="1390958100"/>
                    </a:ext>
                  </a:extLst>
                </a:gridCol>
                <a:gridCol w="1233768">
                  <a:extLst>
                    <a:ext uri="{9D8B030D-6E8A-4147-A177-3AD203B41FA5}">
                      <a16:colId xmlns:a16="http://schemas.microsoft.com/office/drawing/2014/main" val="3556863022"/>
                    </a:ext>
                  </a:extLst>
                </a:gridCol>
                <a:gridCol w="1199176">
                  <a:extLst>
                    <a:ext uri="{9D8B030D-6E8A-4147-A177-3AD203B41FA5}">
                      <a16:colId xmlns:a16="http://schemas.microsoft.com/office/drawing/2014/main" val="1257541363"/>
                    </a:ext>
                  </a:extLst>
                </a:gridCol>
              </a:tblGrid>
              <a:tr h="3142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12N/12N+ in China  ($/kg)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(12N/12N+) out of China($/kg)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366488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7/5/2023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8.42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35.25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437754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7/12/2023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8.86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33.00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263477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7/19/2023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9.06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33.00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027685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7/26/2023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9.06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32.5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115380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8/2/2023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9.22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32.5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94633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8/9/2023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9.24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28.56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703295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8/16/2023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9.53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28.03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64169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8/23/2023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10.33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28.03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885062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8/30/2023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28.03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803496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9/14/2023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28.03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908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4FB2F7-BED5-5D1B-80DE-D4EE8A2B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75" y="762327"/>
            <a:ext cx="6821927" cy="3668271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0B7AC569-659D-4113-899C-DF46CD117D00}"/>
              </a:ext>
            </a:extLst>
          </p:cNvPr>
          <p:cNvSpPr txBox="1">
            <a:spLocks/>
          </p:cNvSpPr>
          <p:nvPr/>
        </p:nvSpPr>
        <p:spPr>
          <a:xfrm>
            <a:off x="623392" y="36321"/>
            <a:ext cx="10010328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SOP Weekly Project Update  – September 15, 2023  – Polysilicon Spot Price (12N/12N+)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20428" y="6450196"/>
            <a:ext cx="20681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4"/>
              </a:rPr>
              <a:t>http://pvinsights.com/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97300" y="6196280"/>
            <a:ext cx="4289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per BNEF data: $4/kg polysilicon = $0.01/watt module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70064" y="1093361"/>
            <a:ext cx="4783257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Outside CN (12N/12N+)</a:t>
            </a:r>
          </a:p>
          <a:p>
            <a:pPr lvl="0">
              <a:defRPr/>
            </a:pPr>
            <a:r>
              <a:rPr lang="en-US" sz="1600" b="1" dirty="0">
                <a:solidFill>
                  <a:srgbClr val="00B050"/>
                </a:solidFill>
                <a:latin typeface="Calibri"/>
                <a:ea typeface="Calibri"/>
                <a:cs typeface="Times New Roman"/>
                <a:sym typeface="Wingdings" panose="05000000000000000000" pitchFamily="2" charset="2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Times New Roman"/>
                <a:sym typeface="Wingdings" panose="05000000000000000000" pitchFamily="2" charset="2"/>
              </a:rPr>
              <a:t>W: </a:t>
            </a:r>
            <a:r>
              <a:rPr lang="en-US" sz="1200" dirty="0">
                <a:solidFill>
                  <a:srgbClr val="00B050"/>
                </a:solidFill>
              </a:rPr>
              <a:t>Aug 30</a:t>
            </a:r>
            <a:r>
              <a:rPr lang="en-US" sz="1200" baseline="30000" dirty="0">
                <a:solidFill>
                  <a:srgbClr val="00B050"/>
                </a:solidFill>
              </a:rPr>
              <a:t>th</a:t>
            </a:r>
            <a:r>
              <a:rPr lang="en-US" sz="1200" dirty="0">
                <a:solidFill>
                  <a:srgbClr val="00B050"/>
                </a:solidFill>
              </a:rPr>
              <a:t> ($28.03/kg = </a:t>
            </a:r>
            <a:r>
              <a:rPr lang="en-US" sz="1200" b="1" dirty="0">
                <a:solidFill>
                  <a:srgbClr val="00B050"/>
                </a:solidFill>
              </a:rPr>
              <a:t>$0.0701/w</a:t>
            </a:r>
            <a:r>
              <a:rPr lang="en-US" sz="1200" dirty="0">
                <a:solidFill>
                  <a:srgbClr val="00B050"/>
                </a:solidFill>
              </a:rPr>
              <a:t>) to</a:t>
            </a:r>
          </a:p>
          <a:p>
            <a:pPr lvl="0">
              <a:defRPr/>
            </a:pPr>
            <a:r>
              <a:rPr lang="en-US" sz="1200" dirty="0">
                <a:solidFill>
                  <a:srgbClr val="00B050"/>
                </a:solidFill>
              </a:rPr>
              <a:t> Sep 13</a:t>
            </a:r>
            <a:r>
              <a:rPr lang="en-US" sz="1200" baseline="30000" dirty="0">
                <a:solidFill>
                  <a:srgbClr val="00B050"/>
                </a:solidFill>
              </a:rPr>
              <a:t>th</a:t>
            </a:r>
            <a:r>
              <a:rPr lang="en-US" sz="1200" dirty="0">
                <a:solidFill>
                  <a:srgbClr val="00B050"/>
                </a:solidFill>
              </a:rPr>
              <a:t> ($28.03/kg = </a:t>
            </a:r>
            <a:r>
              <a:rPr lang="en-US" sz="1200" b="1" dirty="0">
                <a:solidFill>
                  <a:srgbClr val="00B050"/>
                </a:solidFill>
              </a:rPr>
              <a:t>$0.0701/w</a:t>
            </a:r>
            <a:r>
              <a:rPr lang="en-US" sz="1200" dirty="0">
                <a:solidFill>
                  <a:srgbClr val="00B050"/>
                </a:solidFill>
              </a:rPr>
              <a:t>) : </a:t>
            </a:r>
            <a:r>
              <a:rPr lang="en-US" sz="1200" b="1" dirty="0">
                <a:solidFill>
                  <a:srgbClr val="FF0000"/>
                </a:solidFill>
              </a:rPr>
              <a:t>No Change</a:t>
            </a:r>
          </a:p>
          <a:p>
            <a:pPr lvl="0">
              <a:defRPr/>
            </a:pPr>
            <a:endParaRPr lang="en-US" sz="1200" b="1" dirty="0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en-US" sz="1600" b="1" dirty="0">
                <a:solidFill>
                  <a:srgbClr val="00B050"/>
                </a:solidFill>
                <a:latin typeface="Calibri"/>
                <a:ea typeface="Calibri"/>
                <a:cs typeface="Times New Roman"/>
              </a:rPr>
              <a:t>YTD: </a:t>
            </a:r>
            <a:r>
              <a:rPr lang="en-US" sz="1200" dirty="0">
                <a:solidFill>
                  <a:srgbClr val="00B050"/>
                </a:solidFill>
              </a:rPr>
              <a:t>Jan 2023 Average ($37.55/kg = </a:t>
            </a:r>
            <a:r>
              <a:rPr lang="en-US" sz="1200" b="1" dirty="0">
                <a:solidFill>
                  <a:srgbClr val="00B050"/>
                </a:solidFill>
              </a:rPr>
              <a:t>$0.0938/w</a:t>
            </a:r>
            <a:r>
              <a:rPr lang="en-US" sz="1200" dirty="0">
                <a:solidFill>
                  <a:srgbClr val="00B050"/>
                </a:solidFill>
              </a:rPr>
              <a:t>) to </a:t>
            </a:r>
          </a:p>
          <a:p>
            <a:pPr>
              <a:defRPr/>
            </a:pPr>
            <a:r>
              <a:rPr lang="en-US" sz="1200" dirty="0">
                <a:solidFill>
                  <a:srgbClr val="00B050"/>
                </a:solidFill>
              </a:rPr>
              <a:t>Sep 13</a:t>
            </a:r>
            <a:r>
              <a:rPr lang="en-US" sz="1200" baseline="30000" dirty="0">
                <a:solidFill>
                  <a:srgbClr val="00B050"/>
                </a:solidFill>
              </a:rPr>
              <a:t>th</a:t>
            </a:r>
            <a:r>
              <a:rPr lang="en-US" sz="1200" dirty="0">
                <a:solidFill>
                  <a:srgbClr val="00B050"/>
                </a:solidFill>
              </a:rPr>
              <a:t> ($28.03/kg = </a:t>
            </a:r>
            <a:r>
              <a:rPr lang="en-US" sz="1200" b="1" dirty="0">
                <a:solidFill>
                  <a:srgbClr val="00B050"/>
                </a:solidFill>
              </a:rPr>
              <a:t>$0.0701/w</a:t>
            </a:r>
            <a:r>
              <a:rPr lang="en-US" sz="1200" dirty="0">
                <a:solidFill>
                  <a:srgbClr val="00B050"/>
                </a:solidFill>
              </a:rPr>
              <a:t>): </a:t>
            </a:r>
            <a:r>
              <a:rPr lang="en-US" sz="1200" b="1" dirty="0">
                <a:solidFill>
                  <a:srgbClr val="FF0000"/>
                </a:solidFill>
              </a:rPr>
              <a:t>25.35% decrease</a:t>
            </a:r>
          </a:p>
          <a:p>
            <a:pPr lvl="0">
              <a:defRPr/>
            </a:pPr>
            <a:endParaRPr lang="en-US" sz="1600" b="1" dirty="0">
              <a:solidFill>
                <a:srgbClr val="FF0000"/>
              </a:solidFill>
              <a:latin typeface="Calibri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1865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In CN (12N/12N+)</a:t>
            </a:r>
          </a:p>
          <a:p>
            <a:pPr lvl="0">
              <a:defRPr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 panose="020F0502020204030204" pitchFamily="34" charset="0"/>
                <a:cs typeface="Times New Roman"/>
              </a:rPr>
              <a:t>2</a:t>
            </a:r>
            <a:r>
              <a:rPr lang="en-US" sz="1600" b="1" noProof="0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 panose="020F0502020204030204" pitchFamily="34" charset="0"/>
                <a:cs typeface="Times New Roman"/>
              </a:rPr>
              <a:t>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Aug 30</a:t>
            </a:r>
            <a:r>
              <a:rPr lang="en-US" sz="1200" baseline="30000" dirty="0">
                <a:solidFill>
                  <a:schemeClr val="accent2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 ($10.47/kg =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$0.0262/w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) to </a:t>
            </a:r>
          </a:p>
          <a:p>
            <a:pPr lvl="0">
              <a:defRPr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Sep 13</a:t>
            </a:r>
            <a:r>
              <a:rPr lang="en-US" sz="1200" baseline="30000" dirty="0">
                <a:solidFill>
                  <a:schemeClr val="accent2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 ($10.47/kg =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$0.0262/w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): </a:t>
            </a:r>
            <a:r>
              <a:rPr lang="en-US" sz="1200" b="1" dirty="0">
                <a:solidFill>
                  <a:srgbClr val="FF0000"/>
                </a:solidFill>
              </a:rPr>
              <a:t>No Change</a:t>
            </a:r>
          </a:p>
          <a:p>
            <a:pPr lvl="0">
              <a:defRPr/>
            </a:pPr>
            <a:endParaRPr lang="en-US" sz="1200" b="1" dirty="0">
              <a:solidFill>
                <a:srgbClr val="FF0000"/>
              </a:solidFill>
            </a:endParaRPr>
          </a:p>
          <a:p>
            <a:pPr lvl="0"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YTD: </a:t>
            </a:r>
            <a:r>
              <a:rPr lang="en-US" sz="1200" dirty="0">
                <a:solidFill>
                  <a:srgbClr val="EF4036">
                    <a:lumMod val="50000"/>
                  </a:srgbClr>
                </a:solidFill>
              </a:rPr>
              <a:t>Jan 2023 Average ($20.47/kg = </a:t>
            </a:r>
            <a:r>
              <a:rPr lang="en-US" sz="1200" b="1" dirty="0">
                <a:solidFill>
                  <a:srgbClr val="EF4036">
                    <a:lumMod val="50000"/>
                  </a:srgbClr>
                </a:solidFill>
              </a:rPr>
              <a:t>$0.0511/w</a:t>
            </a:r>
            <a:r>
              <a:rPr lang="en-US" sz="1200" dirty="0">
                <a:solidFill>
                  <a:srgbClr val="EF4036">
                    <a:lumMod val="50000"/>
                  </a:srgbClr>
                </a:solidFill>
              </a:rPr>
              <a:t>) to </a:t>
            </a:r>
          </a:p>
          <a:p>
            <a:pPr lvl="0">
              <a:defRPr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Sep 13</a:t>
            </a:r>
            <a:r>
              <a:rPr lang="en-US" sz="1200" baseline="30000" dirty="0">
                <a:solidFill>
                  <a:schemeClr val="accent2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 ($10.47/kg =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$0.0262/w</a:t>
            </a:r>
            <a:r>
              <a:rPr lang="en-US" sz="1200" dirty="0">
                <a:solidFill>
                  <a:srgbClr val="EF4036">
                    <a:lumMod val="50000"/>
                  </a:srgbClr>
                </a:solidFill>
              </a:rPr>
              <a:t>): </a:t>
            </a:r>
            <a:r>
              <a:rPr lang="en-US" sz="1200" b="1" dirty="0">
                <a:solidFill>
                  <a:srgbClr val="FF0000"/>
                </a:solidFill>
              </a:rPr>
              <a:t>48.85%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rgbClr val="F1865A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6E65DA-2C93-B261-6C9D-76B47324B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74" y="762327"/>
            <a:ext cx="6821927" cy="38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16AC8-D616-7A15-7B43-DD2CDD2D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95" y="879562"/>
            <a:ext cx="7074730" cy="52291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4283" y="7565301"/>
            <a:ext cx="5830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oho Gothic Pro Light"/>
              </a:rPr>
              <a:t>1W (12N/12N+):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Outside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 CN: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Jun 28</a:t>
            </a:r>
            <a:r>
              <a:rPr lang="en-US" sz="1400" baseline="30000" dirty="0">
                <a:solidFill>
                  <a:srgbClr val="00B050"/>
                </a:solidFill>
                <a:latin typeface="Soho Gothic Pro Light"/>
              </a:rPr>
              <a:t>th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($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35.65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/kg 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$0.0891/w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) to 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Jul 5</a:t>
            </a:r>
            <a:r>
              <a:rPr lang="en-US" sz="1400" baseline="30000" dirty="0">
                <a:solidFill>
                  <a:srgbClr val="00B050"/>
                </a:solidFill>
                <a:latin typeface="Soho Gothic Pro Light"/>
              </a:rPr>
              <a:t>th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($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35.25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/kg 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$0.0881/w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) : </a:t>
            </a:r>
            <a:r>
              <a:rPr lang="en-US" sz="1400" b="1" noProof="0" dirty="0">
                <a:solidFill>
                  <a:srgbClr val="FF0000"/>
                </a:solidFill>
                <a:latin typeface="Soho Gothic Pro Light"/>
              </a:rPr>
              <a:t>1.12%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noProof="0" dirty="0">
              <a:solidFill>
                <a:srgbClr val="FF0000"/>
              </a:solidFill>
              <a:latin typeface="Soho Gothic Pro Light"/>
            </a:endParaRPr>
          </a:p>
          <a:p>
            <a:pPr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Soho Gothic Pro Light"/>
              </a:rPr>
              <a:t>In CN:</a:t>
            </a:r>
            <a:r>
              <a:rPr kumimoji="0" lang="en-US" sz="1400" b="1" i="0" u="none" strike="noStrike" kern="1200" cap="none" spc="0" normalizeH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oho Gothic Pro Light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Jun 28</a:t>
            </a:r>
            <a:r>
              <a:rPr lang="en-US" sz="1400" baseline="30000" dirty="0">
                <a:solidFill>
                  <a:schemeClr val="accent2">
                    <a:lumMod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 ($8.42/kg =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$0.0211/w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) to Jul 5</a:t>
            </a:r>
            <a:r>
              <a:rPr lang="en-US" sz="1400" baseline="30000" dirty="0">
                <a:solidFill>
                  <a:schemeClr val="accent2">
                    <a:lumMod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 ($8.42/kg =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$0.0211/w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): </a:t>
            </a:r>
            <a:r>
              <a:rPr lang="en-US" sz="1400" b="1" dirty="0">
                <a:solidFill>
                  <a:srgbClr val="FF0000"/>
                </a:solidFill>
              </a:rPr>
              <a:t>No Change 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0B7AC569-659D-4113-899C-DF46CD117D00}"/>
              </a:ext>
            </a:extLst>
          </p:cNvPr>
          <p:cNvSpPr txBox="1">
            <a:spLocks/>
          </p:cNvSpPr>
          <p:nvPr/>
        </p:nvSpPr>
        <p:spPr>
          <a:xfrm>
            <a:off x="623392" y="36321"/>
            <a:ext cx="10010328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SOP Weekly Project Update  – September 15, 2023 – Polysilicon Spot Price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88445" y="6596390"/>
            <a:ext cx="20681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4"/>
              </a:rPr>
              <a:t>http://pvinsights.com/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606" y="6581001"/>
            <a:ext cx="4289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per BNEF data: $4/kg polysilicon = $0.01/watt module</a:t>
            </a:r>
          </a:p>
        </p:txBody>
      </p:sp>
    </p:spTree>
    <p:extLst>
      <p:ext uri="{BB962C8B-B14F-4D97-AF65-F5344CB8AC3E}">
        <p14:creationId xmlns:p14="http://schemas.microsoft.com/office/powerpoint/2010/main" val="223006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84784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25534" y="1258409"/>
            <a:ext cx="6535434" cy="719137"/>
          </a:xfrm>
        </p:spPr>
        <p:txBody>
          <a:bodyPr/>
          <a:lstStyle/>
          <a:p>
            <a:pPr lvl="0"/>
            <a:r>
              <a:rPr lang="en-US" altLang="zh-CN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Steel</a:t>
            </a:r>
          </a:p>
          <a:p>
            <a:pPr lvl="0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Index Analysis </a:t>
            </a:r>
          </a:p>
          <a:p>
            <a:pPr lvl="0"/>
            <a:r>
              <a:rPr lang="en-US" altLang="zh-CN" sz="4400" dirty="0">
                <a:latin typeface="Arial" panose="020B0604020202020204" pitchFamily="34" charset="0"/>
                <a:cs typeface="Arial" panose="020B0604020202020204" pitchFamily="34" charset="0"/>
              </a:rPr>
              <a:t>(Overseas &amp; U.S.)</a:t>
            </a:r>
            <a:endParaRPr lang="zh-CN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801" y="46439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Global Steel and Aluminum Index Analysis </a:t>
            </a:r>
            <a:endParaRPr lang="en-US" sz="16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7408" y="2717169"/>
            <a:ext cx="1108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A882C-E0EE-49BE-9612-38E49E295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42" y="764704"/>
            <a:ext cx="9997169" cy="56792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3692DA9-78F3-4D7D-BECD-19A77921F942}"/>
              </a:ext>
            </a:extLst>
          </p:cNvPr>
          <p:cNvSpPr/>
          <p:nvPr/>
        </p:nvSpPr>
        <p:spPr>
          <a:xfrm>
            <a:off x="817442" y="5570782"/>
            <a:ext cx="520655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5FEF92-CF3D-427E-A895-EFFE68CCE414}"/>
              </a:ext>
            </a:extLst>
          </p:cNvPr>
          <p:cNvSpPr/>
          <p:nvPr/>
        </p:nvSpPr>
        <p:spPr>
          <a:xfrm>
            <a:off x="536982" y="1073468"/>
            <a:ext cx="858335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AutoShape 2" descr="https://usc-powerpoint.officeapps.live.com/pods/GetClipboardImage.ashx?Id=e84b73af-2803-4938-9b1e-79e6443c7ba2&amp;DC=US1&amp;pkey=f9fb6569-73e2-41d4-b10b-ee1fd144b18a&amp;wdwaccluster=US1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https://usc-powerpoint.officeapps.live.com/pods/GetClipboardImage.ashx?Id=329f9e3d-40d8-4dc3-851f-153a46c45b94&amp;DC=US1&amp;pkey=88184535-60ad-4d6d-bad7-95a06fafc852&amp;wdwaccluster=US1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914400"/>
            <a:ext cx="6400800" cy="705533"/>
          </a:xfrm>
          <a:prstGeom prst="rect">
            <a:avLst/>
          </a:prstGeom>
        </p:spPr>
      </p:pic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45920"/>
            <a:ext cx="6400800" cy="653763"/>
          </a:xfrm>
          <a:prstGeom prst="rect">
            <a:avLst/>
          </a:prstGeom>
        </p:spPr>
      </p:pic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743200"/>
            <a:ext cx="6400800" cy="2153265"/>
          </a:xfrm>
          <a:prstGeom prst="rect">
            <a:avLst/>
          </a:prstGeom>
        </p:spPr>
      </p:pic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029200"/>
            <a:ext cx="6400800" cy="1277119"/>
          </a:xfrm>
          <a:prstGeom prst="rect">
            <a:avLst/>
          </a:prstGeom>
        </p:spPr>
      </p:pic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914400"/>
            <a:ext cx="6400800" cy="705533"/>
          </a:xfrm>
          <a:prstGeom prst="rect">
            <a:avLst/>
          </a:prstGeom>
        </p:spPr>
      </p:pic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45920"/>
            <a:ext cx="6400800" cy="653763"/>
          </a:xfrm>
          <a:prstGeom prst="rect">
            <a:avLst/>
          </a:prstGeom>
        </p:spPr>
      </p:pic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743200"/>
            <a:ext cx="6400800" cy="2153265"/>
          </a:xfrm>
          <a:prstGeom prst="rect">
            <a:avLst/>
          </a:prstGeom>
        </p:spPr>
      </p:pic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029200"/>
            <a:ext cx="6400800" cy="1277119"/>
          </a:xfrm>
          <a:prstGeom prst="rect">
            <a:avLst/>
          </a:prstGeom>
        </p:spPr>
      </p:pic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914400"/>
            <a:ext cx="6400800" cy="705533"/>
          </a:xfrm>
          <a:prstGeom prst="rect">
            <a:avLst/>
          </a:prstGeom>
        </p:spPr>
      </p:pic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45920"/>
            <a:ext cx="6400800" cy="653763"/>
          </a:xfrm>
          <a:prstGeom prst="rect">
            <a:avLst/>
          </a:prstGeom>
        </p:spPr>
      </p:pic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743200"/>
            <a:ext cx="6400800" cy="2153265"/>
          </a:xfrm>
          <a:prstGeom prst="rect">
            <a:avLst/>
          </a:prstGeom>
        </p:spPr>
      </p:pic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029200"/>
            <a:ext cx="6400800" cy="1277119"/>
          </a:xfrm>
          <a:prstGeom prst="rect">
            <a:avLst/>
          </a:prstGeom>
        </p:spPr>
      </p:pic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914400"/>
            <a:ext cx="6400800" cy="705533"/>
          </a:xfrm>
          <a:prstGeom prst="rect">
            <a:avLst/>
          </a:prstGeom>
        </p:spPr>
      </p:pic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45920"/>
            <a:ext cx="6400800" cy="653763"/>
          </a:xfrm>
          <a:prstGeom prst="rect">
            <a:avLst/>
          </a:prstGeom>
        </p:spPr>
      </p:pic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743200"/>
            <a:ext cx="6400800" cy="2153265"/>
          </a:xfrm>
          <a:prstGeom prst="rect">
            <a:avLst/>
          </a:prstGeom>
        </p:spPr>
      </p:pic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029200"/>
            <a:ext cx="6400800" cy="1277119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914400"/>
            <a:ext cx="6400800" cy="705533"/>
          </a:xfrm>
          <a:prstGeom prst="rect">
            <a:avLst/>
          </a:prstGeom>
        </p:spPr>
      </p:pic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45920"/>
            <a:ext cx="6400800" cy="653763"/>
          </a:xfrm>
          <a:prstGeom prst="rect">
            <a:avLst/>
          </a:prstGeom>
        </p:spPr>
      </p:pic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743200"/>
            <a:ext cx="6400800" cy="2153265"/>
          </a:xfrm>
          <a:prstGeom prst="rect">
            <a:avLst/>
          </a:prstGeom>
        </p:spPr>
      </p:pic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029200"/>
            <a:ext cx="6400800" cy="1277119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914400"/>
            <a:ext cx="6400800" cy="705533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45920"/>
            <a:ext cx="6400800" cy="653763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743200"/>
            <a:ext cx="6400800" cy="2153265"/>
          </a:xfrm>
          <a:prstGeom prst="rect">
            <a:avLst/>
          </a:prstGeom>
        </p:spPr>
      </p:pic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029200"/>
            <a:ext cx="6400800" cy="1277119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914400"/>
            <a:ext cx="6400800" cy="705533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45920"/>
            <a:ext cx="6400800" cy="653763"/>
          </a:xfrm>
          <a:prstGeom prst="rect">
            <a:avLst/>
          </a:prstGeom>
        </p:spPr>
      </p:pic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743200"/>
            <a:ext cx="6400800" cy="2153265"/>
          </a:xfrm>
          <a:prstGeom prst="rect">
            <a:avLst/>
          </a:prstGeom>
        </p:spPr>
      </p:pic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029200"/>
            <a:ext cx="6400800" cy="1277119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914400"/>
            <a:ext cx="6400800" cy="705533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45920"/>
            <a:ext cx="6400800" cy="653763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743200"/>
            <a:ext cx="6400800" cy="2153265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029200"/>
            <a:ext cx="6400800" cy="1277119"/>
          </a:xfrm>
          <a:prstGeom prst="rect">
            <a:avLst/>
          </a:prstGeom>
        </p:spPr>
      </p:pic>
      <p:pic>
        <p:nvPicPr>
          <p:cNvPr id="15" name="Picture 14" descr="SevenHead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914400"/>
            <a:ext cx="6400800" cy="705533"/>
          </a:xfrm>
          <a:prstGeom prst="rect">
            <a:avLst/>
          </a:prstGeom>
        </p:spPr>
      </p:pic>
      <p:pic>
        <p:nvPicPr>
          <p:cNvPr id="16" name="Picture 15" descr="SevenTo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45920"/>
            <a:ext cx="6400800" cy="653763"/>
          </a:xfrm>
          <a:prstGeom prst="rect">
            <a:avLst/>
          </a:prstGeom>
        </p:spPr>
      </p:pic>
      <p:pic>
        <p:nvPicPr>
          <p:cNvPr id="17" name="Picture 16" descr="SevenMidd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743200"/>
            <a:ext cx="6400800" cy="2153265"/>
          </a:xfrm>
          <a:prstGeom prst="rect">
            <a:avLst/>
          </a:prstGeom>
        </p:spPr>
      </p:pic>
      <p:pic>
        <p:nvPicPr>
          <p:cNvPr id="18" name="Picture 17" descr="SevenBotto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029200"/>
            <a:ext cx="6400800" cy="127711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US Steel Index Analysis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775407" y="592454"/>
            <a:ext cx="516109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US Midwest Hot-Rolled Coil Steel (HRC)</a:t>
            </a:r>
            <a:endParaRPr lang="en-US" dirty="0"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D656C-A54D-467F-A42F-45957F537C55}"/>
              </a:ext>
            </a:extLst>
          </p:cNvPr>
          <p:cNvSpPr txBox="1"/>
          <p:nvPr/>
        </p:nvSpPr>
        <p:spPr>
          <a:xfrm>
            <a:off x="8062343" y="6580186"/>
            <a:ext cx="40543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lang="en-US" sz="1100" dirty="0"/>
              <a:t>https://www.barchart.com/futures/quotes/HV*1/overview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17439" y="1604724"/>
            <a:ext cx="3613749" cy="6515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25183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US Steel Index Analysis</a:t>
            </a:r>
            <a:endParaRPr lang="en-US" sz="16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32199" y="2689115"/>
            <a:ext cx="1108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3484" y="487075"/>
            <a:ext cx="516109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US Midwest Hot-Rolled Coil Steel (HRC)</a:t>
            </a:r>
            <a:endParaRPr lang="en-US" dirty="0"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7425" y="6515354"/>
            <a:ext cx="4365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lang="en-US" sz="1100" dirty="0">
                <a:solidFill>
                  <a:srgbClr val="65686C"/>
                </a:solidFill>
              </a:rPr>
              <a:t>https://www.barchart.com/futures/quotes/HV*1/performance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578" y="5907551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based on global tracker ASP at $0.12/W in 2021,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and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steel composing 60% of tracker raw materials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67294" y="995972"/>
            <a:ext cx="5808591" cy="35394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 sz="1600" b="1">
                <a:solidFill>
                  <a:schemeClr val="accent4"/>
                </a:solidFill>
                <a:latin typeface="Calibri"/>
              </a:defRPr>
            </a:pPr>
            <a:r>
              <a:t>Steel (U.S)</a:t>
            </a:r>
          </a:p>
          <a:p>
            <a:r>
              <a:rPr sz="1600" b="1">
                <a:solidFill>
                  <a:schemeClr val="accent4"/>
                </a:solidFill>
                <a:latin typeface="Calibri"/>
              </a:rPr>
              <a:t>2W- </a:t>
            </a:r>
            <a:r>
              <a:rPr sz="1600">
                <a:solidFill>
                  <a:schemeClr val="accent4"/>
                </a:solidFill>
                <a:latin typeface="Calibri"/>
              </a:rPr>
              <a:t>Sep 1st</a:t>
            </a:r>
            <a:r>
              <a:rPr sz="1600">
                <a:solidFill>
                  <a:schemeClr val="accent4"/>
                </a:solidFill>
                <a:latin typeface="Calibri"/>
              </a:rPr>
              <a:t> ($704/T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$84.48/w</a:t>
            </a:r>
            <a:r>
              <a:rPr sz="1600">
                <a:solidFill>
                  <a:schemeClr val="accent4"/>
                </a:solidFill>
                <a:latin typeface="Calibri"/>
              </a:rPr>
              <a:t>) to
October 01($795.00/T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$95.4/w</a:t>
            </a:r>
            <a:r>
              <a:rPr sz="1600">
                <a:solidFill>
                  <a:schemeClr val="accent4"/>
                </a:solidFill>
                <a:latin typeface="Calibri"/>
              </a:rPr>
              <a:t>)</a:t>
            </a:r>
          </a:p>
          <a:p>
            <a:pPr>
              <a:defRPr sz="1600" b="1">
                <a:solidFill>
                  <a:schemeClr val="accent2"/>
                </a:solidFill>
                <a:latin typeface="Calibri"/>
              </a:defRPr>
            </a:pPr>
            <a:r>
              <a:t>12.93% increase</a:t>
            </a:r>
            <a:br/>
          </a:p>
          <a:p>
            <a:r>
              <a:rPr sz="1600">
                <a:solidFill>
                  <a:schemeClr val="accent4"/>
                </a:solidFill>
                <a:latin typeface="Calibri"/>
              </a:rPr>
              <a:t>Last meeting: </a:t>
            </a:r>
            <a:r>
              <a:rPr sz="1600" b="1">
                <a:solidFill>
                  <a:schemeClr val="accent2"/>
                </a:solidFill>
                <a:latin typeface="Calibri"/>
              </a:rPr>
              <a:t>2.22% decrease
</a:t>
            </a:r>
          </a:p>
          <a:p>
            <a:r>
              <a:rPr sz="1600" b="1">
                <a:solidFill>
                  <a:schemeClr val="accent4"/>
                </a:solidFill>
                <a:latin typeface="Calibri"/>
              </a:rPr>
              <a:t>YTD- </a:t>
            </a:r>
            <a:r>
              <a:rPr sz="1600">
                <a:solidFill>
                  <a:schemeClr val="accent4"/>
                </a:solidFill>
                <a:latin typeface="Calibri"/>
              </a:rPr>
              <a:t>Jan 1st 2023</a:t>
            </a:r>
            <a:r>
              <a:rPr sz="1600">
                <a:solidFill>
                  <a:schemeClr val="accent4"/>
                </a:solidFill>
                <a:latin typeface="Calibri"/>
              </a:rPr>
              <a:t> ($744/T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$89.28/w</a:t>
            </a:r>
            <a:r>
              <a:rPr sz="1600">
                <a:solidFill>
                  <a:schemeClr val="accent4"/>
                </a:solidFill>
                <a:latin typeface="Calibri"/>
              </a:rPr>
              <a:t>) to
October 01($795.00/T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$95.4/w</a:t>
            </a:r>
            <a:r>
              <a:rPr sz="1600">
                <a:solidFill>
                  <a:schemeClr val="accent4"/>
                </a:solidFill>
                <a:latin typeface="Calibri"/>
              </a:rPr>
              <a:t>)</a:t>
            </a:r>
          </a:p>
          <a:p>
            <a:pPr>
              <a:defRPr sz="1600" b="1">
                <a:solidFill>
                  <a:schemeClr val="accent2"/>
                </a:solidFill>
                <a:latin typeface="Calibri"/>
              </a:defRPr>
            </a:pPr>
            <a:r>
              <a:t>6.85% increase</a:t>
            </a:r>
            <a:br/>
          </a:p>
          <a:p>
            <a:r>
              <a:rPr sz="1600" b="1">
                <a:solidFill>
                  <a:schemeClr val="accent4"/>
                </a:solidFill>
                <a:latin typeface="Calibri"/>
              </a:rPr>
              <a:t>1Y- </a:t>
            </a:r>
            <a:r>
              <a:rPr sz="1600">
                <a:solidFill>
                  <a:schemeClr val="accent4"/>
                </a:solidFill>
                <a:latin typeface="Calibri"/>
              </a:rPr>
              <a:t>Sep 2022</a:t>
            </a:r>
            <a:r>
              <a:rPr sz="1600">
                <a:solidFill>
                  <a:schemeClr val="accent4"/>
                </a:solidFill>
                <a:latin typeface="Calibri"/>
              </a:rPr>
              <a:t> ($830/T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$99.6/w</a:t>
            </a:r>
            <a:r>
              <a:rPr sz="1600">
                <a:solidFill>
                  <a:schemeClr val="accent4"/>
                </a:solidFill>
                <a:latin typeface="Calibri"/>
              </a:rPr>
              <a:t>) to
October 01($795.00/T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$95.4/w</a:t>
            </a:r>
            <a:r>
              <a:rPr sz="1600">
                <a:solidFill>
                  <a:schemeClr val="accent4"/>
                </a:solidFill>
                <a:latin typeface="Calibri"/>
              </a:rPr>
              <a:t>)</a:t>
            </a:r>
          </a:p>
          <a:p>
            <a:pPr>
              <a:defRPr b="1" sz="1600">
                <a:solidFill>
                  <a:schemeClr val="accent2"/>
                </a:solidFill>
                <a:latin typeface="Calibri"/>
              </a:defRPr>
            </a:pPr>
            <a:r>
              <a:t>4.22% decrease</a:t>
            </a:r>
            <a:br/>
          </a:p>
        </p:txBody>
      </p:sp>
      <p:pic>
        <p:nvPicPr>
          <p:cNvPr id="16" name="Picture 15" descr="SevenHeade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914400"/>
            <a:ext cx="5486400" cy="604743"/>
          </a:xfrm>
          <a:prstGeom prst="rect">
            <a:avLst/>
          </a:prstGeom>
        </p:spPr>
      </p:pic>
      <p:pic>
        <p:nvPicPr>
          <p:cNvPr id="17" name="Picture 16" descr="EightTop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1645920"/>
            <a:ext cx="5486400" cy="482178"/>
          </a:xfrm>
          <a:prstGeom prst="rect">
            <a:avLst/>
          </a:prstGeom>
        </p:spPr>
      </p:pic>
      <p:pic>
        <p:nvPicPr>
          <p:cNvPr id="18" name="Picture 17" descr="EightMiddl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2286000"/>
            <a:ext cx="5486400" cy="1557304"/>
          </a:xfrm>
          <a:prstGeom prst="rect">
            <a:avLst/>
          </a:prstGeom>
        </p:spPr>
      </p:pic>
      <p:pic>
        <p:nvPicPr>
          <p:cNvPr id="19" name="Picture 18" descr="EightBotto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3657600"/>
            <a:ext cx="5486400" cy="2762748"/>
          </a:xfrm>
          <a:prstGeom prst="rect">
            <a:avLst/>
          </a:prstGeom>
        </p:spPr>
      </p:pic>
      <p:pic>
        <p:nvPicPr>
          <p:cNvPr id="20" name="Picture 19" descr="EightRigh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846320"/>
            <a:ext cx="5486400" cy="1111943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914400"/>
            <a:ext cx="5486400" cy="604743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1645920"/>
            <a:ext cx="5486400" cy="482178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2286000"/>
            <a:ext cx="5486400" cy="1557304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3657600"/>
            <a:ext cx="5486400" cy="2762748"/>
          </a:xfrm>
          <a:prstGeom prst="rect">
            <a:avLst/>
          </a:prstGeom>
        </p:spPr>
      </p:pic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846320"/>
            <a:ext cx="5486400" cy="1111943"/>
          </a:xfrm>
          <a:prstGeom prst="rect">
            <a:avLst/>
          </a:prstGeom>
        </p:spPr>
      </p:pic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914400"/>
            <a:ext cx="5486400" cy="604743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1645920"/>
            <a:ext cx="5486400" cy="482178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2286000"/>
            <a:ext cx="5486400" cy="1557304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3657600"/>
            <a:ext cx="5486400" cy="2762748"/>
          </a:xfrm>
          <a:prstGeom prst="rect">
            <a:avLst/>
          </a:prstGeom>
        </p:spPr>
      </p:pic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846320"/>
            <a:ext cx="5486400" cy="1111943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914400"/>
            <a:ext cx="5486400" cy="604743"/>
          </a:xfrm>
          <a:prstGeom prst="rect">
            <a:avLst/>
          </a:prstGeom>
        </p:spPr>
      </p:pic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1645920"/>
            <a:ext cx="5486400" cy="482178"/>
          </a:xfrm>
          <a:prstGeom prst="rect">
            <a:avLst/>
          </a:prstGeom>
        </p:spPr>
      </p:pic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2286000"/>
            <a:ext cx="5486400" cy="1557304"/>
          </a:xfrm>
          <a:prstGeom prst="rect">
            <a:avLst/>
          </a:prstGeom>
        </p:spPr>
      </p:pic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3657600"/>
            <a:ext cx="5486400" cy="2762748"/>
          </a:xfrm>
          <a:prstGeom prst="rect">
            <a:avLst/>
          </a:prstGeom>
        </p:spPr>
      </p:pic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846320"/>
            <a:ext cx="5486400" cy="1111943"/>
          </a:xfrm>
          <a:prstGeom prst="rect">
            <a:avLst/>
          </a:prstGeom>
        </p:spPr>
      </p:pic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914400"/>
            <a:ext cx="5486400" cy="604743"/>
          </a:xfrm>
          <a:prstGeom prst="rect">
            <a:avLst/>
          </a:prstGeom>
        </p:spPr>
      </p:pic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1645920"/>
            <a:ext cx="5486400" cy="482178"/>
          </a:xfrm>
          <a:prstGeom prst="rect">
            <a:avLst/>
          </a:prstGeom>
        </p:spPr>
      </p:pic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2286000"/>
            <a:ext cx="5486400" cy="1557304"/>
          </a:xfrm>
          <a:prstGeom prst="rect">
            <a:avLst/>
          </a:prstGeom>
        </p:spPr>
      </p:pic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3657600"/>
            <a:ext cx="5486400" cy="2762748"/>
          </a:xfrm>
          <a:prstGeom prst="rect">
            <a:avLst/>
          </a:prstGeom>
        </p:spPr>
      </p:pic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846320"/>
            <a:ext cx="5486400" cy="1111943"/>
          </a:xfrm>
          <a:prstGeom prst="rect">
            <a:avLst/>
          </a:prstGeom>
        </p:spPr>
      </p:pic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914400"/>
            <a:ext cx="5486400" cy="604743"/>
          </a:xfrm>
          <a:prstGeom prst="rect">
            <a:avLst/>
          </a:prstGeom>
        </p:spPr>
      </p:pic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1645920"/>
            <a:ext cx="5486400" cy="482178"/>
          </a:xfrm>
          <a:prstGeom prst="rect">
            <a:avLst/>
          </a:prstGeom>
        </p:spPr>
      </p:pic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2286000"/>
            <a:ext cx="5486400" cy="1557304"/>
          </a:xfrm>
          <a:prstGeom prst="rect">
            <a:avLst/>
          </a:prstGeom>
        </p:spPr>
      </p:pic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3657600"/>
            <a:ext cx="5486400" cy="2762748"/>
          </a:xfrm>
          <a:prstGeom prst="rect">
            <a:avLst/>
          </a:prstGeom>
        </p:spPr>
      </p:pic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846320"/>
            <a:ext cx="5486400" cy="1111943"/>
          </a:xfrm>
          <a:prstGeom prst="rect">
            <a:avLst/>
          </a:prstGeom>
        </p:spPr>
      </p:pic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914400"/>
            <a:ext cx="5486400" cy="604743"/>
          </a:xfrm>
          <a:prstGeom prst="rect">
            <a:avLst/>
          </a:prstGeom>
        </p:spPr>
      </p:pic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1645920"/>
            <a:ext cx="5486400" cy="482178"/>
          </a:xfrm>
          <a:prstGeom prst="rect">
            <a:avLst/>
          </a:prstGeom>
        </p:spPr>
      </p:pic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2286000"/>
            <a:ext cx="5486400" cy="1557304"/>
          </a:xfrm>
          <a:prstGeom prst="rect">
            <a:avLst/>
          </a:prstGeom>
        </p:spPr>
      </p:pic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3657600"/>
            <a:ext cx="5486400" cy="2762748"/>
          </a:xfrm>
          <a:prstGeom prst="rect">
            <a:avLst/>
          </a:prstGeom>
        </p:spPr>
      </p:pic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846320"/>
            <a:ext cx="5486400" cy="1111943"/>
          </a:xfrm>
          <a:prstGeom prst="rect">
            <a:avLst/>
          </a:prstGeom>
        </p:spPr>
      </p:pic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914400"/>
            <a:ext cx="5486400" cy="604743"/>
          </a:xfrm>
          <a:prstGeom prst="rect">
            <a:avLst/>
          </a:prstGeom>
        </p:spPr>
      </p:pic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1645920"/>
            <a:ext cx="5486400" cy="482178"/>
          </a:xfrm>
          <a:prstGeom prst="rect">
            <a:avLst/>
          </a:prstGeom>
        </p:spPr>
      </p:pic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2286000"/>
            <a:ext cx="5486400" cy="1557304"/>
          </a:xfrm>
          <a:prstGeom prst="rect">
            <a:avLst/>
          </a:prstGeom>
        </p:spPr>
      </p:pic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3657600"/>
            <a:ext cx="5486400" cy="2762748"/>
          </a:xfrm>
          <a:prstGeom prst="rect">
            <a:avLst/>
          </a:prstGeom>
        </p:spPr>
      </p:pic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846320"/>
            <a:ext cx="5486400" cy="1111943"/>
          </a:xfrm>
          <a:prstGeom prst="rect">
            <a:avLst/>
          </a:prstGeom>
        </p:spPr>
      </p:pic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914400"/>
            <a:ext cx="5486400" cy="604743"/>
          </a:xfrm>
          <a:prstGeom prst="rect">
            <a:avLst/>
          </a:prstGeom>
        </p:spPr>
      </p:pic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1645920"/>
            <a:ext cx="5486400" cy="482178"/>
          </a:xfrm>
          <a:prstGeom prst="rect">
            <a:avLst/>
          </a:prstGeom>
        </p:spPr>
      </p:pic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2286000"/>
            <a:ext cx="5486400" cy="1557304"/>
          </a:xfrm>
          <a:prstGeom prst="rect">
            <a:avLst/>
          </a:prstGeom>
        </p:spPr>
      </p:pic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3657600"/>
            <a:ext cx="5486400" cy="2762748"/>
          </a:xfrm>
          <a:prstGeom prst="rect">
            <a:avLst/>
          </a:prstGeom>
        </p:spPr>
      </p:pic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846320"/>
            <a:ext cx="5486400" cy="1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84784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27239" y="1340768"/>
            <a:ext cx="6535434" cy="719137"/>
          </a:xfrm>
        </p:spPr>
        <p:txBody>
          <a:bodyPr/>
          <a:lstStyle/>
          <a:p>
            <a:pPr lvl="0"/>
            <a:r>
              <a:rPr lang="en-US" altLang="zh-CN" sz="7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n-US" altLang="zh-CN" sz="4800">
                <a:latin typeface="Arial" panose="020B0604020202020204" pitchFamily="34" charset="0"/>
                <a:cs typeface="Arial" panose="020B0604020202020204" pitchFamily="34" charset="0"/>
              </a:rPr>
              <a:t>Ocean and In-land Shipping Cost Index Analysis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8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TRINASOLAR COLOR">
      <a:dk1>
        <a:srgbClr val="0086D6"/>
      </a:dk1>
      <a:lt1>
        <a:srgbClr val="65686C"/>
      </a:lt1>
      <a:dk2>
        <a:srgbClr val="FFFFFF"/>
      </a:dk2>
      <a:lt2>
        <a:srgbClr val="D9D9D6"/>
      </a:lt2>
      <a:accent1>
        <a:srgbClr val="1B365D"/>
      </a:accent1>
      <a:accent2>
        <a:srgbClr val="EF4036"/>
      </a:accent2>
      <a:accent3>
        <a:srgbClr val="A4D65E"/>
      </a:accent3>
      <a:accent4>
        <a:srgbClr val="0086D6"/>
      </a:accent4>
      <a:accent5>
        <a:srgbClr val="FFFFFF"/>
      </a:accent5>
      <a:accent6>
        <a:srgbClr val="F1865A"/>
      </a:accent6>
      <a:hlink>
        <a:srgbClr val="0086D6"/>
      </a:hlink>
      <a:folHlink>
        <a:srgbClr val="88D2FF"/>
      </a:folHlink>
    </a:clrScheme>
    <a:fontScheme name="TRINASOLAR FONT">
      <a:majorFont>
        <a:latin typeface="Soho Gothic Pro"/>
        <a:ea typeface="汉仪旗黑X1-55W"/>
        <a:cs typeface=""/>
      </a:majorFont>
      <a:minorFont>
        <a:latin typeface="Soho Gothic Pro Light"/>
        <a:ea typeface="汉仪旗黑X1-3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TRINASOLAR COLOR">
      <a:dk1>
        <a:srgbClr val="0086D6"/>
      </a:dk1>
      <a:lt1>
        <a:srgbClr val="65686C"/>
      </a:lt1>
      <a:dk2>
        <a:srgbClr val="FFFFFF"/>
      </a:dk2>
      <a:lt2>
        <a:srgbClr val="D9D9D6"/>
      </a:lt2>
      <a:accent1>
        <a:srgbClr val="1B365D"/>
      </a:accent1>
      <a:accent2>
        <a:srgbClr val="EF4036"/>
      </a:accent2>
      <a:accent3>
        <a:srgbClr val="A4D65E"/>
      </a:accent3>
      <a:accent4>
        <a:srgbClr val="0086D6"/>
      </a:accent4>
      <a:accent5>
        <a:srgbClr val="FFFFFF"/>
      </a:accent5>
      <a:accent6>
        <a:srgbClr val="F1865A"/>
      </a:accent6>
      <a:hlink>
        <a:srgbClr val="0086D6"/>
      </a:hlink>
      <a:folHlink>
        <a:srgbClr val="88D2FF"/>
      </a:folHlink>
    </a:clrScheme>
    <a:fontScheme name="TRINASOLAR FONT">
      <a:majorFont>
        <a:latin typeface="Soho Gothic Pro"/>
        <a:ea typeface="汉仪旗黑X1-55W"/>
        <a:cs typeface=""/>
      </a:majorFont>
      <a:minorFont>
        <a:latin typeface="Soho Gothic Pro Light"/>
        <a:ea typeface="汉仪旗黑X1-3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56efab9-0d27-456b-a3df-1db850c89a7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674FD9347EE14896780D6618F2B12F" ma:contentTypeVersion="9" ma:contentTypeDescription="Create a new document." ma:contentTypeScope="" ma:versionID="9ee1a74aca246f19aa59bf18075b4638">
  <xsd:schema xmlns:xsd="http://www.w3.org/2001/XMLSchema" xmlns:xs="http://www.w3.org/2001/XMLSchema" xmlns:p="http://schemas.microsoft.com/office/2006/metadata/properties" xmlns:ns3="d56efab9-0d27-456b-a3df-1db850c89a71" xmlns:ns4="86942c4b-3610-40cf-a531-350e4508c9a7" targetNamespace="http://schemas.microsoft.com/office/2006/metadata/properties" ma:root="true" ma:fieldsID="99ba3b05792337325da3748f584496b1" ns3:_="" ns4:_="">
    <xsd:import namespace="d56efab9-0d27-456b-a3df-1db850c89a71"/>
    <xsd:import namespace="86942c4b-3610-40cf-a531-350e4508c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efab9-0d27-456b-a3df-1db850c89a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942c4b-3610-40cf-a531-350e4508c9a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512BDC-B34F-487D-9DF0-4C38157111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03B0BB-9E15-4078-8707-55D19F6276C4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d56efab9-0d27-456b-a3df-1db850c89a71"/>
    <ds:schemaRef ds:uri="http://purl.org/dc/elements/1.1/"/>
    <ds:schemaRef ds:uri="http://purl.org/dc/dcmitype/"/>
    <ds:schemaRef ds:uri="86942c4b-3610-40cf-a531-350e4508c9a7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007CFFE-4DEF-4B97-9CDE-B5CD0C730F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efab9-0d27-456b-a3df-1db850c89a71"/>
    <ds:schemaRef ds:uri="86942c4b-3610-40cf-a531-350e4508c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71445</TotalTime>
  <Words>1084</Words>
  <Application>Microsoft Office PowerPoint</Application>
  <PresentationFormat>Widescreen</PresentationFormat>
  <Paragraphs>282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6" baseType="lpstr">
      <vt:lpstr>SimSun</vt:lpstr>
      <vt:lpstr>SimSun</vt:lpstr>
      <vt:lpstr>微软雅黑 Light</vt:lpstr>
      <vt:lpstr>Arial</vt:lpstr>
      <vt:lpstr>Calibri</vt:lpstr>
      <vt:lpstr>Calibri Light</vt:lpstr>
      <vt:lpstr>DengXian</vt:lpstr>
      <vt:lpstr>Heiti SC Light</vt:lpstr>
      <vt:lpstr>inpin heiti</vt:lpstr>
      <vt:lpstr>Soho Gothic Pro</vt:lpstr>
      <vt:lpstr>Soho Gothic Pro Light</vt:lpstr>
      <vt:lpstr>Times New Roman</vt:lpstr>
      <vt:lpstr>Wingdings</vt:lpstr>
      <vt:lpstr>字魂59号-创粗黑</vt:lpstr>
      <vt:lpstr>汉仪旗黑X1-35W</vt:lpstr>
      <vt:lpstr>汉仪旗黑X1-55W</vt:lpstr>
      <vt:lpstr>1_Office Theme</vt:lpstr>
      <vt:lpstr>4_Office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SOP Weekly Project Update  – September 15, 2023 – Global Steel and Aluminum Index Analysis </vt:lpstr>
      <vt:lpstr>SOP Weekly Project Update  – September 15, 2023 – US Steel Index Analysis</vt:lpstr>
      <vt:lpstr>SOP Weekly Project Update  – September 15, 2023 – US Steel Index Analysis</vt:lpstr>
      <vt:lpstr>PowerPoint Presentation</vt:lpstr>
      <vt:lpstr>SOP Weekly Project Update  – September 15, 2023 – Ocean Shipping Cost Index Analysis</vt:lpstr>
      <vt:lpstr>SOP Weekly Project Update  – September 15, 2023 – Ocean Shipping Cost Index Analysis</vt:lpstr>
      <vt:lpstr>SOP Weekly Project Update  – September 15, 2023 – Ocean Shipping Cost Index Analysis</vt:lpstr>
      <vt:lpstr>SOP Weekly Project Update  – September 15, 2023 – EIA Index Analysis</vt:lpstr>
      <vt:lpstr>SOP Weekly Project Update  – September 15, 2023 – Inland Shipping Cost Index Analysis</vt:lpstr>
      <vt:lpstr>PowerPoint Presentation</vt:lpstr>
      <vt:lpstr>SOP Weekly Project Update  – September 15, 2023 – Exchange Rate Index Analysis</vt:lpstr>
      <vt:lpstr>SOP Weekly Project Update  – September 15, 2023 – Exchange Rate Index Analysis</vt:lpstr>
      <vt:lpstr>SOP Weekly Project Update  – September 15, 2023 – Exchange Rate Index Analysis</vt:lpstr>
      <vt:lpstr>PowerPoint Presentation</vt:lpstr>
      <vt:lpstr>201 Duty Free Solar Cell Quota- CBP </vt:lpstr>
      <vt:lpstr>Cell, Frame, Glass, EVA and J-Box</vt:lpstr>
      <vt:lpstr>COMPETITORS BOMS</vt:lpstr>
      <vt:lpstr>COMPETITORS BOMS</vt:lpstr>
      <vt:lpstr>PowerPoint Presentation</vt:lpstr>
      <vt:lpstr>PowerPoint Presentation</vt:lpstr>
      <vt:lpstr>SOP Weekly Project Update  – September 15, 2023 – US Federal Funds Rate / Prime Loan Rate</vt:lpstr>
      <vt:lpstr>SOP Weekly Project Update  – September 15, 2023 – Ocean Shipping Cost Index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Chen_Joann TS/SA</dc:creator>
  <cp:lastModifiedBy>Chen_Joann TS/SA</cp:lastModifiedBy>
  <cp:revision>1965</cp:revision>
  <dcterms:created xsi:type="dcterms:W3CDTF">2022-04-02T00:00:38Z</dcterms:created>
  <dcterms:modified xsi:type="dcterms:W3CDTF">2023-09-18T22:25:27Z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0x010100F7674FD9347EE14896780D6618F2B12F</vt:lpwstr>
  </property>
</Properties>
</file>